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8" r:id="rId3"/>
    <p:sldId id="266" r:id="rId4"/>
    <p:sldId id="269" r:id="rId5"/>
    <p:sldId id="259" r:id="rId6"/>
    <p:sldId id="261" r:id="rId7"/>
    <p:sldId id="260" r:id="rId8"/>
    <p:sldId id="262" r:id="rId9"/>
    <p:sldId id="271" r:id="rId10"/>
    <p:sldId id="273" r:id="rId11"/>
    <p:sldId id="272" r:id="rId12"/>
    <p:sldId id="267" r:id="rId13"/>
    <p:sldId id="274" r:id="rId14"/>
    <p:sldId id="275" r:id="rId15"/>
    <p:sldId id="276" r:id="rId16"/>
    <p:sldId id="277" r:id="rId17"/>
    <p:sldId id="278" r:id="rId18"/>
    <p:sldId id="279" r:id="rId19"/>
    <p:sldId id="280" r:id="rId20"/>
    <p:sldId id="281" r:id="rId21"/>
    <p:sldId id="282" r:id="rId22"/>
    <p:sldId id="270" r:id="rId23"/>
    <p:sldId id="283" r:id="rId24"/>
    <p:sldId id="284" r:id="rId25"/>
    <p:sldId id="285" r:id="rId2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19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50" y="-6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DD61245C-C410-4F3B-89C1-B0648CC9D5CF}" type="datetimeFigureOut">
              <a:rPr lang="de-AT" smtClean="0"/>
              <a:pPr/>
              <a:t>31.01.2013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55C7346F-FCFF-4346-94ED-22873FA421F0}" type="slidenum">
              <a:rPr lang="de-AT" smtClean="0"/>
              <a:pPr/>
              <a:t>‹#›</a:t>
            </a:fld>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DD61245C-C410-4F3B-89C1-B0648CC9D5CF}" type="datetimeFigureOut">
              <a:rPr lang="de-AT" smtClean="0"/>
              <a:pPr/>
              <a:t>31.01.2013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55C7346F-FCFF-4346-94ED-22873FA421F0}" type="slidenum">
              <a:rPr lang="de-AT" smtClean="0"/>
              <a:pPr/>
              <a:t>‹#›</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DD61245C-C410-4F3B-89C1-B0648CC9D5CF}" type="datetimeFigureOut">
              <a:rPr lang="de-AT" smtClean="0"/>
              <a:pPr/>
              <a:t>31.01.2013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55C7346F-FCFF-4346-94ED-22873FA421F0}" type="slidenum">
              <a:rPr lang="de-AT" smtClean="0"/>
              <a:pPr/>
              <a:t>‹#›</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DD61245C-C410-4F3B-89C1-B0648CC9D5CF}" type="datetimeFigureOut">
              <a:rPr lang="de-AT" smtClean="0"/>
              <a:pPr/>
              <a:t>31.01.2013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55C7346F-FCFF-4346-94ED-22873FA421F0}" type="slidenum">
              <a:rPr lang="de-AT" smtClean="0"/>
              <a:pPr/>
              <a:t>‹#›</a:t>
            </a:fld>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DD61245C-C410-4F3B-89C1-B0648CC9D5CF}" type="datetimeFigureOut">
              <a:rPr lang="de-AT" smtClean="0"/>
              <a:pPr/>
              <a:t>31.01.2013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55C7346F-FCFF-4346-94ED-22873FA421F0}" type="slidenum">
              <a:rPr lang="de-AT" smtClean="0"/>
              <a:pPr/>
              <a:t>‹#›</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DD61245C-C410-4F3B-89C1-B0648CC9D5CF}" type="datetimeFigureOut">
              <a:rPr lang="de-AT" smtClean="0"/>
              <a:pPr/>
              <a:t>31.01.2013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55C7346F-FCFF-4346-94ED-22873FA421F0}" type="slidenum">
              <a:rPr lang="de-AT" smtClean="0"/>
              <a:pPr/>
              <a:t>‹#›</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DD61245C-C410-4F3B-89C1-B0648CC9D5CF}" type="datetimeFigureOut">
              <a:rPr lang="de-AT" smtClean="0"/>
              <a:pPr/>
              <a:t>31.01.2013</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55C7346F-FCFF-4346-94ED-22873FA421F0}" type="slidenum">
              <a:rPr lang="de-AT" smtClean="0"/>
              <a:pPr/>
              <a:t>‹#›</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DD61245C-C410-4F3B-89C1-B0648CC9D5CF}" type="datetimeFigureOut">
              <a:rPr lang="de-AT" smtClean="0"/>
              <a:pPr/>
              <a:t>31.01.2013</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55C7346F-FCFF-4346-94ED-22873FA421F0}" type="slidenum">
              <a:rPr lang="de-AT" smtClean="0"/>
              <a:pPr/>
              <a:t>‹#›</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D61245C-C410-4F3B-89C1-B0648CC9D5CF}" type="datetimeFigureOut">
              <a:rPr lang="de-AT" smtClean="0"/>
              <a:pPr/>
              <a:t>31.01.2013</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55C7346F-FCFF-4346-94ED-22873FA421F0}" type="slidenum">
              <a:rPr lang="de-AT" smtClean="0"/>
              <a:pPr/>
              <a:t>‹#›</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DD61245C-C410-4F3B-89C1-B0648CC9D5CF}" type="datetimeFigureOut">
              <a:rPr lang="de-AT" smtClean="0"/>
              <a:pPr/>
              <a:t>31.01.2013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55C7346F-FCFF-4346-94ED-22873FA421F0}" type="slidenum">
              <a:rPr lang="de-AT" smtClean="0"/>
              <a:pPr/>
              <a:t>‹#›</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DD61245C-C410-4F3B-89C1-B0648CC9D5CF}" type="datetimeFigureOut">
              <a:rPr lang="de-AT" smtClean="0"/>
              <a:pPr/>
              <a:t>31.01.2013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55C7346F-FCFF-4346-94ED-22873FA421F0}" type="slidenum">
              <a:rPr lang="de-AT" smtClean="0"/>
              <a:pPr/>
              <a:t>‹#›</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1245C-C410-4F3B-89C1-B0648CC9D5CF}" type="datetimeFigureOut">
              <a:rPr lang="de-AT" smtClean="0"/>
              <a:pPr/>
              <a:t>31.01.2013</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7346F-FCFF-4346-94ED-22873FA421F0}" type="slidenum">
              <a:rPr lang="de-AT" smtClean="0"/>
              <a:pPr/>
              <a:t>‹#›</a:t>
            </a:fld>
            <a:endParaRPr lang="de-A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txBox="1">
            <a:spLocks/>
          </p:cNvSpPr>
          <p:nvPr/>
        </p:nvSpPr>
        <p:spPr>
          <a:xfrm>
            <a:off x="0" y="2924944"/>
            <a:ext cx="9144000" cy="2376264"/>
          </a:xfrm>
          <a:prstGeom prst="rect">
            <a:avLst/>
          </a:prstGeom>
        </p:spPr>
        <p:txBody>
          <a:bodyPr>
            <a:normAutofit/>
          </a:bodyPr>
          <a:lstStyle/>
          <a:p>
            <a:pPr marL="360000" indent="-341313" algn="ctr" fontAlgn="auto">
              <a:lnSpc>
                <a:spcPts val="3400"/>
              </a:lnSpc>
              <a:spcBef>
                <a:spcPts val="425"/>
              </a:spcBef>
              <a:spcAft>
                <a:spcPts val="0"/>
              </a:spcAft>
              <a:defRPr/>
            </a:pPr>
            <a:endParaRPr lang="de-DE" sz="3600" dirty="0" smtClean="0">
              <a:solidFill>
                <a:srgbClr val="005194"/>
              </a:solidFill>
              <a:ea typeface="+mj-ea"/>
              <a:sym typeface="Arial" charset="0"/>
            </a:endParaRPr>
          </a:p>
          <a:p>
            <a:pPr marL="360000" indent="-341313" algn="ctr" fontAlgn="auto">
              <a:lnSpc>
                <a:spcPts val="3400"/>
              </a:lnSpc>
              <a:spcBef>
                <a:spcPts val="425"/>
              </a:spcBef>
              <a:spcAft>
                <a:spcPts val="0"/>
              </a:spcAft>
              <a:defRPr/>
            </a:pPr>
            <a:r>
              <a:rPr lang="de-DE" sz="3600" dirty="0" err="1" smtClean="0">
                <a:solidFill>
                  <a:srgbClr val="005194"/>
                </a:solidFill>
                <a:ea typeface="+mj-ea"/>
                <a:sym typeface="Arial" charset="0"/>
              </a:rPr>
              <a:t>Flagship</a:t>
            </a:r>
            <a:r>
              <a:rPr lang="de-DE" sz="3600" dirty="0" smtClean="0">
                <a:solidFill>
                  <a:srgbClr val="005194"/>
                </a:solidFill>
                <a:ea typeface="+mj-ea"/>
                <a:sym typeface="Arial" charset="0"/>
              </a:rPr>
              <a:t> </a:t>
            </a:r>
            <a:r>
              <a:rPr lang="de-DE" sz="3600" dirty="0" err="1" smtClean="0">
                <a:solidFill>
                  <a:srgbClr val="005194"/>
                </a:solidFill>
                <a:ea typeface="+mj-ea"/>
                <a:sym typeface="Arial" charset="0"/>
              </a:rPr>
              <a:t>projects</a:t>
            </a:r>
            <a:endParaRPr lang="de-DE" sz="3600" dirty="0">
              <a:solidFill>
                <a:srgbClr val="005194"/>
              </a:solidFill>
              <a:ea typeface="+mj-ea"/>
              <a:sym typeface="Arial" charset="0"/>
            </a:endParaRPr>
          </a:p>
        </p:txBody>
      </p:sp>
      <p:pic>
        <p:nvPicPr>
          <p:cNvPr id="5" name="Picture 2"/>
          <p:cNvPicPr>
            <a:picLocks noChangeAspect="1" noChangeArrowheads="1"/>
          </p:cNvPicPr>
          <p:nvPr/>
        </p:nvPicPr>
        <p:blipFill>
          <a:blip r:embed="rId2" cstate="print"/>
          <a:srcRect/>
          <a:stretch>
            <a:fillRect/>
          </a:stretch>
        </p:blipFill>
        <p:spPr bwMode="auto">
          <a:xfrm>
            <a:off x="2051050" y="260648"/>
            <a:ext cx="5761038" cy="2232025"/>
          </a:xfrm>
          <a:prstGeom prst="rect">
            <a:avLst/>
          </a:prstGeom>
          <a:noFill/>
          <a:ln w="12700" cap="rnd">
            <a:noFill/>
            <a:round/>
            <a:headEnd/>
            <a:tailEnd/>
          </a:ln>
        </p:spPr>
      </p:pic>
      <p:sp>
        <p:nvSpPr>
          <p:cNvPr id="6" name="Titel 3"/>
          <p:cNvSpPr txBox="1">
            <a:spLocks/>
          </p:cNvSpPr>
          <p:nvPr/>
        </p:nvSpPr>
        <p:spPr>
          <a:xfrm>
            <a:off x="0" y="5084763"/>
            <a:ext cx="9144000" cy="1081087"/>
          </a:xfrm>
          <a:prstGeom prst="rect">
            <a:avLst/>
          </a:prstGeom>
        </p:spPr>
        <p:txBody>
          <a:bodyPr anchor="t"/>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1800" b="1" i="0" u="none" strike="noStrike" kern="1200" cap="none" spc="0" normalizeH="0" baseline="0" noProof="0" smtClean="0">
                <a:ln>
                  <a:noFill/>
                </a:ln>
                <a:solidFill>
                  <a:srgbClr val="76B700"/>
                </a:solidFill>
                <a:effectLst/>
                <a:uLnTx/>
                <a:uFillTx/>
                <a:latin typeface="Arial" charset="0"/>
                <a:ea typeface="+mj-ea"/>
                <a:cs typeface="Arial" charset="0"/>
                <a:sym typeface="Arial" charset="0"/>
              </a:rPr>
              <a:t>www.sozialmarie.org</a:t>
            </a:r>
            <a:br>
              <a:rPr kumimoji="0" lang="en-US" sz="1800" b="1" i="0" u="none" strike="noStrike" kern="1200" cap="none" spc="0" normalizeH="0" baseline="0" noProof="0" smtClean="0">
                <a:ln>
                  <a:noFill/>
                </a:ln>
                <a:solidFill>
                  <a:srgbClr val="76B700"/>
                </a:solidFill>
                <a:effectLst/>
                <a:uLnTx/>
                <a:uFillTx/>
                <a:latin typeface="Arial" charset="0"/>
                <a:ea typeface="+mj-ea"/>
                <a:cs typeface="Arial" charset="0"/>
                <a:sym typeface="Arial" charset="0"/>
              </a:rPr>
            </a:br>
            <a:r>
              <a:rPr kumimoji="0" lang="en-US" sz="1800" b="1" i="0" u="none" strike="noStrike" kern="1200" cap="none" spc="0" normalizeH="0" baseline="0" noProof="0" smtClean="0">
                <a:ln>
                  <a:noFill/>
                </a:ln>
                <a:solidFill>
                  <a:srgbClr val="76B700"/>
                </a:solidFill>
                <a:effectLst/>
                <a:uLnTx/>
                <a:uFillTx/>
                <a:latin typeface="Arial" charset="0"/>
                <a:ea typeface="+mj-ea"/>
                <a:cs typeface="Arial" charset="0"/>
                <a:sym typeface="Arial" charset="0"/>
              </a:rPr>
              <a:t>sozialmarie@sozialmarie.org</a:t>
            </a:r>
            <a:endParaRPr kumimoji="0" lang="de-DE" sz="1800" b="0" i="0" u="none" strike="noStrike" kern="1200" cap="none" spc="0" normalizeH="0" baseline="0" noProof="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000"/>
                                        <p:tgtEl>
                                          <p:spTgt spid="4"/>
                                        </p:tgtEl>
                                      </p:cBhvr>
                                    </p:animEffect>
                                  </p:childTnLst>
                                </p:cTn>
                              </p:par>
                            </p:childTnLst>
                          </p:cTn>
                        </p:par>
                        <p:par>
                          <p:cTn id="8" fill="hold">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5069160"/>
          </a:xfrm>
        </p:spPr>
        <p:txBody>
          <a:bodyPr>
            <a:normAutofit fontScale="92500" lnSpcReduction="10000"/>
          </a:bodyPr>
          <a:lstStyle/>
          <a:p>
            <a:pPr>
              <a:buNone/>
            </a:pPr>
            <a:r>
              <a:rPr lang="en-US" sz="2000" b="1" dirty="0" smtClean="0">
                <a:solidFill>
                  <a:srgbClr val="005194"/>
                </a:solidFill>
              </a:rPr>
              <a:t>Project:</a:t>
            </a:r>
          </a:p>
          <a:p>
            <a:r>
              <a:rPr lang="en-US" sz="2000" dirty="0" smtClean="0">
                <a:solidFill>
                  <a:srgbClr val="005194"/>
                </a:solidFill>
              </a:rPr>
              <a:t>Since 2010</a:t>
            </a:r>
          </a:p>
          <a:p>
            <a:r>
              <a:rPr lang="en-US" sz="2000" dirty="0" smtClean="0">
                <a:solidFill>
                  <a:srgbClr val="005194"/>
                </a:solidFill>
              </a:rPr>
              <a:t>Approximately 600 children die after long suffering in Austrian emergency hospitals. These hospitals can usually offer only a limited possibility to care for the needs of these children and their families.</a:t>
            </a:r>
          </a:p>
          <a:p>
            <a:r>
              <a:rPr lang="en-US" sz="2000" dirty="0" smtClean="0">
                <a:solidFill>
                  <a:srgbClr val="005194"/>
                </a:solidFill>
              </a:rPr>
              <a:t>Children´s Hospice Network offers families with terminally ill children or adolescents free medical and nursing care, as well as psychosocial care, including the financial and practical aspects of everyday life. </a:t>
            </a:r>
          </a:p>
          <a:p>
            <a:r>
              <a:rPr lang="en-US" sz="2000" dirty="0" smtClean="0">
                <a:solidFill>
                  <a:srgbClr val="005194"/>
                </a:solidFill>
              </a:rPr>
              <a:t>The sick children themselves are distinguished from their siblings and relatives. In addition to paid specialists and children’s hospital nurses, 22 specially trained volunteers assist in delivering mobile-ambulatory care. </a:t>
            </a:r>
          </a:p>
          <a:p>
            <a:r>
              <a:rPr lang="en-US" sz="2000" dirty="0" smtClean="0">
                <a:solidFill>
                  <a:srgbClr val="005194"/>
                </a:solidFill>
              </a:rPr>
              <a:t>External services, especially, are also coordinated, namely </a:t>
            </a:r>
            <a:r>
              <a:rPr lang="en-US" sz="2000" dirty="0" err="1" smtClean="0">
                <a:solidFill>
                  <a:srgbClr val="005194"/>
                </a:solidFill>
              </a:rPr>
              <a:t>paediatricians</a:t>
            </a:r>
            <a:r>
              <a:rPr lang="en-US" sz="2000" dirty="0" smtClean="0">
                <a:solidFill>
                  <a:srgbClr val="005194"/>
                </a:solidFill>
              </a:rPr>
              <a:t>, </a:t>
            </a:r>
            <a:r>
              <a:rPr lang="en-US" sz="2000" dirty="0" err="1" smtClean="0">
                <a:solidFill>
                  <a:srgbClr val="005194"/>
                </a:solidFill>
              </a:rPr>
              <a:t>paediatric</a:t>
            </a:r>
            <a:r>
              <a:rPr lang="en-US" sz="2000" dirty="0" smtClean="0">
                <a:solidFill>
                  <a:srgbClr val="005194"/>
                </a:solidFill>
              </a:rPr>
              <a:t> intensive care stations, the youth welfare office, the police, and schools/kindergartens. </a:t>
            </a:r>
          </a:p>
          <a:p>
            <a:r>
              <a:rPr lang="en-US" sz="2000" dirty="0" smtClean="0">
                <a:solidFill>
                  <a:srgbClr val="005194"/>
                </a:solidFill>
              </a:rPr>
              <a:t>To date, more than 20 families have been assisted, to varying degrees, including after the death of their child in some cases.</a:t>
            </a:r>
          </a:p>
          <a:p>
            <a:r>
              <a:rPr lang="en-US" sz="2000" dirty="0" smtClean="0">
                <a:solidFill>
                  <a:srgbClr val="005194"/>
                </a:solidFill>
              </a:rPr>
              <a:t>The Network is financed almost exclusively through private donations.</a:t>
            </a:r>
            <a:endParaRPr lang="de-AT" sz="2000" dirty="0">
              <a:solidFill>
                <a:srgbClr val="005194"/>
              </a:solidFill>
            </a:endParaRPr>
          </a:p>
        </p:txBody>
      </p:sp>
      <p:sp>
        <p:nvSpPr>
          <p:cNvPr id="4" name="Titel 1"/>
          <p:cNvSpPr>
            <a:spLocks noGrp="1"/>
          </p:cNvSpPr>
          <p:nvPr>
            <p:ph type="title"/>
          </p:nvPr>
        </p:nvSpPr>
        <p:spPr/>
        <p:txBody>
          <a:bodyPr>
            <a:normAutofit/>
          </a:bodyPr>
          <a:lstStyle/>
          <a:p>
            <a:pPr lvl="0"/>
            <a:r>
              <a:rPr lang="de-AT" sz="4000" b="1" dirty="0" err="1" smtClean="0">
                <a:solidFill>
                  <a:srgbClr val="005194"/>
                </a:solidFill>
              </a:rPr>
              <a:t>Children’s</a:t>
            </a:r>
            <a:r>
              <a:rPr lang="de-AT" sz="4000" b="1" dirty="0" smtClean="0">
                <a:solidFill>
                  <a:srgbClr val="005194"/>
                </a:solidFill>
              </a:rPr>
              <a:t> </a:t>
            </a:r>
            <a:r>
              <a:rPr lang="de-AT" sz="4000" b="1" dirty="0" err="1" smtClean="0">
                <a:solidFill>
                  <a:srgbClr val="005194"/>
                </a:solidFill>
              </a:rPr>
              <a:t>Hospice</a:t>
            </a:r>
            <a:r>
              <a:rPr lang="de-AT" sz="4000" b="1" dirty="0" smtClean="0">
                <a:solidFill>
                  <a:srgbClr val="005194"/>
                </a:solidFill>
              </a:rPr>
              <a:t> Network</a:t>
            </a:r>
            <a:r>
              <a:rPr lang="en-GB" sz="4000" b="1" dirty="0" smtClean="0">
                <a:solidFill>
                  <a:srgbClr val="005194"/>
                </a:solidFill>
                <a:ea typeface="Times New Roman" pitchFamily="18" charset="0"/>
                <a:cs typeface="Arial" pitchFamily="34" charset="0"/>
              </a:rPr>
              <a:t> </a:t>
            </a:r>
            <a:endParaRPr lang="de-AT" sz="4000" b="1" dirty="0">
              <a:solidFill>
                <a:srgbClr val="005194"/>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4925144"/>
          </a:xfrm>
        </p:spPr>
        <p:txBody>
          <a:bodyPr>
            <a:normAutofit/>
          </a:bodyPr>
          <a:lstStyle/>
          <a:p>
            <a:pPr>
              <a:buNone/>
            </a:pPr>
            <a:r>
              <a:rPr lang="de-AT" sz="2200" b="1" dirty="0" err="1" smtClean="0">
                <a:solidFill>
                  <a:srgbClr val="005194"/>
                </a:solidFill>
              </a:rPr>
              <a:t>Why</a:t>
            </a:r>
            <a:r>
              <a:rPr lang="de-AT" sz="2200" b="1" dirty="0" smtClean="0">
                <a:solidFill>
                  <a:srgbClr val="005194"/>
                </a:solidFill>
              </a:rPr>
              <a:t> innovative?</a:t>
            </a:r>
          </a:p>
          <a:p>
            <a:r>
              <a:rPr lang="en-US" sz="2200" dirty="0" smtClean="0">
                <a:solidFill>
                  <a:srgbClr val="005194"/>
                </a:solidFill>
              </a:rPr>
              <a:t>The children's hospice network is unique in German-speaking countries in providing this combination of services. </a:t>
            </a:r>
          </a:p>
          <a:p>
            <a:r>
              <a:rPr lang="en-US" sz="2200" dirty="0" smtClean="0">
                <a:solidFill>
                  <a:srgbClr val="005194"/>
                </a:solidFill>
              </a:rPr>
              <a:t>What is of central importance is that the illness is not considered in isolation from its social context. The work of the children’s hospice team is needs-driven. Instead of erecting parallel structures, it creates ones that are connected and complementary.</a:t>
            </a:r>
          </a:p>
          <a:p>
            <a:r>
              <a:rPr lang="en-US" sz="2200" dirty="0" smtClean="0">
                <a:solidFill>
                  <a:srgbClr val="005194"/>
                </a:solidFill>
              </a:rPr>
              <a:t>It highlights the need for health policy action in the field of palliative and terminal care for children and adolescents.  </a:t>
            </a:r>
          </a:p>
          <a:p>
            <a:r>
              <a:rPr lang="en-US" sz="2200" dirty="0" smtClean="0">
                <a:solidFill>
                  <a:srgbClr val="005194"/>
                </a:solidFill>
              </a:rPr>
              <a:t>The network strives to integrate children’s palliative care into the public health system through its own advocacy work, which is in part political. </a:t>
            </a:r>
            <a:endParaRPr lang="de-AT" sz="2200" dirty="0">
              <a:solidFill>
                <a:srgbClr val="005194"/>
              </a:solidFill>
            </a:endParaRPr>
          </a:p>
        </p:txBody>
      </p:sp>
      <p:sp>
        <p:nvSpPr>
          <p:cNvPr id="4" name="Titel 1"/>
          <p:cNvSpPr>
            <a:spLocks noGrp="1"/>
          </p:cNvSpPr>
          <p:nvPr>
            <p:ph type="title"/>
          </p:nvPr>
        </p:nvSpPr>
        <p:spPr/>
        <p:txBody>
          <a:bodyPr>
            <a:normAutofit/>
          </a:bodyPr>
          <a:lstStyle/>
          <a:p>
            <a:pPr lvl="0"/>
            <a:r>
              <a:rPr lang="de-AT" sz="4000" b="1" dirty="0" err="1" smtClean="0">
                <a:solidFill>
                  <a:srgbClr val="005194"/>
                </a:solidFill>
              </a:rPr>
              <a:t>Children’s</a:t>
            </a:r>
            <a:r>
              <a:rPr lang="de-AT" sz="4000" b="1" dirty="0" smtClean="0">
                <a:solidFill>
                  <a:srgbClr val="005194"/>
                </a:solidFill>
              </a:rPr>
              <a:t> </a:t>
            </a:r>
            <a:r>
              <a:rPr lang="de-AT" sz="4000" b="1" dirty="0" err="1" smtClean="0">
                <a:solidFill>
                  <a:srgbClr val="005194"/>
                </a:solidFill>
              </a:rPr>
              <a:t>Hospice</a:t>
            </a:r>
            <a:r>
              <a:rPr lang="de-AT" sz="4000" b="1" dirty="0" smtClean="0">
                <a:solidFill>
                  <a:srgbClr val="005194"/>
                </a:solidFill>
              </a:rPr>
              <a:t> Network</a:t>
            </a:r>
            <a:r>
              <a:rPr lang="en-GB" sz="4000" b="1" dirty="0" smtClean="0">
                <a:solidFill>
                  <a:srgbClr val="005194"/>
                </a:solidFill>
                <a:ea typeface="Times New Roman" pitchFamily="18" charset="0"/>
                <a:cs typeface="Arial" pitchFamily="34" charset="0"/>
              </a:rPr>
              <a:t> </a:t>
            </a:r>
            <a:endParaRPr lang="de-AT" sz="4000" b="1" dirty="0">
              <a:solidFill>
                <a:srgbClr val="005194"/>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Y:\SozialMarie\SozialMarie2012\Folder Preisträger\1_Kinderhospiz Netz\Bild7.jpg"/>
          <p:cNvPicPr>
            <a:picLocks noChangeAspect="1" noChangeArrowheads="1"/>
          </p:cNvPicPr>
          <p:nvPr/>
        </p:nvPicPr>
        <p:blipFill>
          <a:blip r:embed="rId2" cstate="print"/>
          <a:srcRect/>
          <a:stretch>
            <a:fillRect/>
          </a:stretch>
        </p:blipFill>
        <p:spPr bwMode="auto">
          <a:xfrm>
            <a:off x="5652120" y="206155"/>
            <a:ext cx="3096344" cy="4660823"/>
          </a:xfrm>
          <a:prstGeom prst="rect">
            <a:avLst/>
          </a:prstGeom>
          <a:noFill/>
        </p:spPr>
      </p:pic>
      <p:pic>
        <p:nvPicPr>
          <p:cNvPr id="2053" name="Picture 5" descr="Y:\SozialMarie\SozialMarie2012\Folder Preisträger\1_Kinderhospiz Netz\Bild5.jpg"/>
          <p:cNvPicPr>
            <a:picLocks noChangeAspect="1" noChangeArrowheads="1"/>
          </p:cNvPicPr>
          <p:nvPr/>
        </p:nvPicPr>
        <p:blipFill>
          <a:blip r:embed="rId3" cstate="print"/>
          <a:srcRect/>
          <a:stretch>
            <a:fillRect/>
          </a:stretch>
        </p:blipFill>
        <p:spPr bwMode="auto">
          <a:xfrm>
            <a:off x="827584" y="332656"/>
            <a:ext cx="2563307" cy="3861048"/>
          </a:xfrm>
          <a:prstGeom prst="rect">
            <a:avLst/>
          </a:prstGeom>
          <a:noFill/>
        </p:spPr>
      </p:pic>
      <p:pic>
        <p:nvPicPr>
          <p:cNvPr id="2052" name="Picture 4" descr="Y:\SozialMarie\SozialMarie2012\Folder Preisträger\1_Kinderhospiz Netz\Bild1.jpg"/>
          <p:cNvPicPr>
            <a:picLocks noChangeAspect="1" noChangeArrowheads="1"/>
          </p:cNvPicPr>
          <p:nvPr/>
        </p:nvPicPr>
        <p:blipFill>
          <a:blip r:embed="rId4" cstate="print"/>
          <a:srcRect/>
          <a:stretch>
            <a:fillRect/>
          </a:stretch>
        </p:blipFill>
        <p:spPr bwMode="auto">
          <a:xfrm>
            <a:off x="1835696" y="4005064"/>
            <a:ext cx="3684597" cy="27465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4000" b="1" dirty="0" smtClean="0">
                <a:solidFill>
                  <a:srgbClr val="005194"/>
                </a:solidFill>
              </a:rPr>
              <a:t>Next </a:t>
            </a:r>
            <a:r>
              <a:rPr lang="de-AT" sz="4000" b="1" dirty="0" err="1" smtClean="0">
                <a:solidFill>
                  <a:srgbClr val="005194"/>
                </a:solidFill>
              </a:rPr>
              <a:t>Door</a:t>
            </a:r>
            <a:r>
              <a:rPr lang="de-AT" sz="4000" b="1" dirty="0" smtClean="0">
                <a:solidFill>
                  <a:srgbClr val="005194"/>
                </a:solidFill>
              </a:rPr>
              <a:t> Family</a:t>
            </a:r>
            <a:endParaRPr lang="de-AT" sz="4000" b="1" dirty="0">
              <a:solidFill>
                <a:srgbClr val="005194"/>
              </a:solidFill>
            </a:endParaRPr>
          </a:p>
        </p:txBody>
      </p:sp>
      <p:sp>
        <p:nvSpPr>
          <p:cNvPr id="3" name="Inhaltsplatzhalter 2"/>
          <p:cNvSpPr>
            <a:spLocks noGrp="1"/>
          </p:cNvSpPr>
          <p:nvPr>
            <p:ph idx="1"/>
          </p:nvPr>
        </p:nvSpPr>
        <p:spPr>
          <a:xfrm>
            <a:off x="457200" y="1600200"/>
            <a:ext cx="8229600" cy="5069160"/>
          </a:xfrm>
        </p:spPr>
        <p:txBody>
          <a:bodyPr>
            <a:normAutofit/>
          </a:bodyPr>
          <a:lstStyle/>
          <a:p>
            <a:pPr algn="ctr">
              <a:buNone/>
            </a:pPr>
            <a:r>
              <a:rPr lang="de-AT" sz="2800" dirty="0" err="1" smtClean="0">
                <a:solidFill>
                  <a:srgbClr val="005194"/>
                </a:solidFill>
              </a:rPr>
              <a:t>by</a:t>
            </a:r>
            <a:r>
              <a:rPr lang="de-AT" sz="2800" dirty="0" smtClean="0">
                <a:solidFill>
                  <a:srgbClr val="005194"/>
                </a:solidFill>
              </a:rPr>
              <a:t> Slovo 21, </a:t>
            </a:r>
            <a:r>
              <a:rPr lang="de-AT" sz="2800" dirty="0" err="1" smtClean="0">
                <a:solidFill>
                  <a:srgbClr val="005194"/>
                </a:solidFill>
              </a:rPr>
              <a:t>Prague</a:t>
            </a:r>
            <a:endParaRPr lang="de-AT" sz="2800" dirty="0" smtClean="0">
              <a:solidFill>
                <a:srgbClr val="005194"/>
              </a:solidFill>
            </a:endParaRPr>
          </a:p>
          <a:p>
            <a:pPr algn="ctr">
              <a:buNone/>
            </a:pPr>
            <a:endParaRPr lang="de-AT" sz="2800" dirty="0" smtClean="0">
              <a:solidFill>
                <a:srgbClr val="005194"/>
              </a:solidFill>
            </a:endParaRPr>
          </a:p>
          <a:p>
            <a:pPr algn="ctr">
              <a:buNone/>
            </a:pPr>
            <a:r>
              <a:rPr lang="de-AT" sz="2800" dirty="0" smtClean="0">
                <a:solidFill>
                  <a:srgbClr val="005194"/>
                </a:solidFill>
              </a:rPr>
              <a:t>2nd </a:t>
            </a:r>
            <a:r>
              <a:rPr lang="de-AT" sz="2800" dirty="0" err="1" smtClean="0">
                <a:solidFill>
                  <a:srgbClr val="005194"/>
                </a:solidFill>
              </a:rPr>
              <a:t>prize</a:t>
            </a:r>
            <a:r>
              <a:rPr lang="de-AT" sz="2800" dirty="0" smtClean="0">
                <a:solidFill>
                  <a:srgbClr val="005194"/>
                </a:solidFill>
              </a:rPr>
              <a:t> in 2011</a:t>
            </a:r>
          </a:p>
          <a:p>
            <a:pPr algn="ctr">
              <a:buNone/>
            </a:pPr>
            <a:endParaRPr lang="de-AT" sz="2800" dirty="0" smtClean="0">
              <a:solidFill>
                <a:srgbClr val="005194"/>
              </a:solidFill>
            </a:endParaRPr>
          </a:p>
          <a:p>
            <a:pPr algn="ctr">
              <a:buNone/>
            </a:pPr>
            <a:endParaRPr lang="de-AT" sz="2800" dirty="0" smtClean="0">
              <a:solidFill>
                <a:srgbClr val="005194"/>
              </a:solidFill>
            </a:endParaRPr>
          </a:p>
          <a:p>
            <a:pPr algn="ctr">
              <a:buNone/>
            </a:pPr>
            <a:endParaRPr lang="de-AT" sz="2800" dirty="0" smtClean="0">
              <a:solidFill>
                <a:srgbClr val="005194"/>
              </a:solidFill>
            </a:endParaRPr>
          </a:p>
          <a:p>
            <a:pPr algn="ctr">
              <a:buNone/>
            </a:pPr>
            <a:endParaRPr lang="de-AT" sz="2800" dirty="0" smtClean="0">
              <a:solidFill>
                <a:srgbClr val="005194"/>
              </a:solidFill>
            </a:endParaRPr>
          </a:p>
          <a:p>
            <a:pPr algn="ctr">
              <a:buNone/>
            </a:pPr>
            <a:r>
              <a:rPr lang="de-AT" sz="2800" dirty="0" smtClean="0">
                <a:solidFill>
                  <a:srgbClr val="005194"/>
                </a:solidFill>
              </a:rPr>
              <a:t>www.slovo21.cz</a:t>
            </a:r>
          </a:p>
          <a:p>
            <a:pPr algn="ctr">
              <a:buNone/>
            </a:pPr>
            <a:r>
              <a:rPr lang="de-AT" sz="2800" dirty="0" smtClean="0">
                <a:solidFill>
                  <a:srgbClr val="005194"/>
                </a:solidFill>
              </a:rPr>
              <a:t>www.nextdoorfamily.eu</a:t>
            </a:r>
            <a:endParaRPr lang="de-AT" sz="2800" dirty="0">
              <a:solidFill>
                <a:srgbClr val="005194"/>
              </a:solidFill>
            </a:endParaRPr>
          </a:p>
        </p:txBody>
      </p:sp>
      <p:pic>
        <p:nvPicPr>
          <p:cNvPr id="4" name="Picture 2" descr="Y:\SozialMarie\SozialMarie2011\Folder PreisträgerInnen 2011\3_Next Door Family\logo_ngo_slovo21.png"/>
          <p:cNvPicPr>
            <a:picLocks noChangeAspect="1" noChangeArrowheads="1"/>
          </p:cNvPicPr>
          <p:nvPr/>
        </p:nvPicPr>
        <p:blipFill>
          <a:blip r:embed="rId2" cstate="print"/>
          <a:srcRect/>
          <a:stretch>
            <a:fillRect/>
          </a:stretch>
        </p:blipFill>
        <p:spPr bwMode="auto">
          <a:xfrm>
            <a:off x="3215062" y="3660946"/>
            <a:ext cx="2581074" cy="120816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457200" y="1340768"/>
            <a:ext cx="8229600" cy="5069160"/>
          </a:xfrm>
        </p:spPr>
        <p:txBody>
          <a:bodyPr>
            <a:noAutofit/>
          </a:bodyPr>
          <a:lstStyle/>
          <a:p>
            <a:pPr>
              <a:buNone/>
            </a:pPr>
            <a:r>
              <a:rPr lang="en-US" sz="2000" b="1" dirty="0" smtClean="0">
                <a:solidFill>
                  <a:srgbClr val="005194"/>
                </a:solidFill>
              </a:rPr>
              <a:t>Project:</a:t>
            </a:r>
            <a:endParaRPr lang="de-AT" sz="2000" b="1" dirty="0" smtClean="0">
              <a:solidFill>
                <a:srgbClr val="005194"/>
              </a:solidFill>
            </a:endParaRPr>
          </a:p>
          <a:p>
            <a:r>
              <a:rPr lang="en-US" sz="2000" dirty="0" smtClean="0">
                <a:solidFill>
                  <a:srgbClr val="005194"/>
                </a:solidFill>
              </a:rPr>
              <a:t>Since 2004</a:t>
            </a:r>
          </a:p>
          <a:p>
            <a:r>
              <a:rPr lang="en-US" sz="2000" dirty="0" smtClean="0">
                <a:solidFill>
                  <a:srgbClr val="005194"/>
                </a:solidFill>
              </a:rPr>
              <a:t>Immigration is currently one of the biggest social problems in the EU. It is necessary to look for and create new ways of enhancing intercultural dialogue and apply new integration approaches that can shorten the distance between the majority and immigrants, as well as prevent the emergence of bias against immigrants, extremist and hateful utterances. </a:t>
            </a:r>
          </a:p>
          <a:p>
            <a:r>
              <a:rPr lang="en-US" sz="2000" dirty="0" smtClean="0">
                <a:solidFill>
                  <a:srgbClr val="005194"/>
                </a:solidFill>
              </a:rPr>
              <a:t>The project takes the form of casual lunches whereby immigrant families living permanently in the Czech Republic meet up with Czech families from their neighborhood. The project presents an innovative and new approach of integrating immigrants into majority society. </a:t>
            </a:r>
            <a:endParaRPr lang="de-AT" sz="2000" dirty="0" smtClean="0">
              <a:solidFill>
                <a:srgbClr val="005194"/>
              </a:solidFill>
            </a:endParaRPr>
          </a:p>
          <a:p>
            <a:r>
              <a:rPr lang="en-US" sz="2000" dirty="0" smtClean="0">
                <a:solidFill>
                  <a:srgbClr val="005194"/>
                </a:solidFill>
              </a:rPr>
              <a:t>The project involved more than 6000 people between 2004 and 2011 and helped many families to live in “friendly </a:t>
            </a:r>
            <a:r>
              <a:rPr lang="en-US" sz="2000" dirty="0" err="1" smtClean="0">
                <a:solidFill>
                  <a:srgbClr val="005194"/>
                </a:solidFill>
              </a:rPr>
              <a:t>neighbourhoods</a:t>
            </a:r>
            <a:r>
              <a:rPr lang="en-US" sz="2000" dirty="0" smtClean="0">
                <a:solidFill>
                  <a:srgbClr val="005194"/>
                </a:solidFill>
              </a:rPr>
              <a:t>”. </a:t>
            </a:r>
          </a:p>
        </p:txBody>
      </p:sp>
      <p:sp>
        <p:nvSpPr>
          <p:cNvPr id="6" name="Titel 1"/>
          <p:cNvSpPr>
            <a:spLocks noGrp="1"/>
          </p:cNvSpPr>
          <p:nvPr>
            <p:ph type="title"/>
          </p:nvPr>
        </p:nvSpPr>
        <p:spPr/>
        <p:txBody>
          <a:bodyPr>
            <a:normAutofit/>
          </a:bodyPr>
          <a:lstStyle/>
          <a:p>
            <a:r>
              <a:rPr lang="de-AT" sz="4000" b="1" dirty="0" smtClean="0">
                <a:solidFill>
                  <a:srgbClr val="005194"/>
                </a:solidFill>
              </a:rPr>
              <a:t>Next </a:t>
            </a:r>
            <a:r>
              <a:rPr lang="de-AT" sz="4000" b="1" dirty="0" err="1" smtClean="0">
                <a:solidFill>
                  <a:srgbClr val="005194"/>
                </a:solidFill>
              </a:rPr>
              <a:t>Door</a:t>
            </a:r>
            <a:r>
              <a:rPr lang="de-AT" sz="4000" b="1" dirty="0" smtClean="0">
                <a:solidFill>
                  <a:srgbClr val="005194"/>
                </a:solidFill>
              </a:rPr>
              <a:t> Family</a:t>
            </a:r>
            <a:endParaRPr lang="de-AT" sz="4000" b="1" dirty="0">
              <a:solidFill>
                <a:srgbClr val="005194"/>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a:buNone/>
            </a:pPr>
            <a:r>
              <a:rPr lang="de-AT" sz="2000" b="1" dirty="0" err="1" smtClean="0">
                <a:solidFill>
                  <a:srgbClr val="005194"/>
                </a:solidFill>
              </a:rPr>
              <a:t>Why</a:t>
            </a:r>
            <a:r>
              <a:rPr lang="de-AT" sz="2000" b="1" dirty="0" smtClean="0">
                <a:solidFill>
                  <a:srgbClr val="005194"/>
                </a:solidFill>
              </a:rPr>
              <a:t> innovative?</a:t>
            </a:r>
          </a:p>
          <a:p>
            <a:r>
              <a:rPr lang="en-US" sz="2000" dirty="0" smtClean="0">
                <a:solidFill>
                  <a:srgbClr val="005194"/>
                </a:solidFill>
              </a:rPr>
              <a:t>These </a:t>
            </a:r>
            <a:r>
              <a:rPr lang="en-US" sz="2000" dirty="0" err="1" smtClean="0">
                <a:solidFill>
                  <a:srgbClr val="005194"/>
                </a:solidFill>
              </a:rPr>
              <a:t>organised</a:t>
            </a:r>
            <a:r>
              <a:rPr lang="en-US" sz="2000" dirty="0" smtClean="0">
                <a:solidFill>
                  <a:srgbClr val="005194"/>
                </a:solidFill>
              </a:rPr>
              <a:t> gatherings would probably not take place otherwise but have a wider-reaching impact: in half of all cases, things do not end with just one lunch. </a:t>
            </a:r>
          </a:p>
          <a:p>
            <a:r>
              <a:rPr lang="en-US" sz="2000" dirty="0" smtClean="0">
                <a:solidFill>
                  <a:srgbClr val="005194"/>
                </a:solidFill>
              </a:rPr>
              <a:t>A documentary film is spreading the idea and the media are reporting on this kind of Czech-migrant interaction. </a:t>
            </a:r>
            <a:endParaRPr lang="de-AT" sz="2000" dirty="0">
              <a:solidFill>
                <a:srgbClr val="005194"/>
              </a:solidFill>
            </a:endParaRPr>
          </a:p>
        </p:txBody>
      </p:sp>
      <p:sp>
        <p:nvSpPr>
          <p:cNvPr id="4" name="Titel 1"/>
          <p:cNvSpPr>
            <a:spLocks noGrp="1"/>
          </p:cNvSpPr>
          <p:nvPr>
            <p:ph type="title"/>
          </p:nvPr>
        </p:nvSpPr>
        <p:spPr/>
        <p:txBody>
          <a:bodyPr>
            <a:normAutofit/>
          </a:bodyPr>
          <a:lstStyle/>
          <a:p>
            <a:r>
              <a:rPr lang="de-AT" sz="4000" b="1" dirty="0" smtClean="0">
                <a:solidFill>
                  <a:srgbClr val="005194"/>
                </a:solidFill>
              </a:rPr>
              <a:t>Next </a:t>
            </a:r>
            <a:r>
              <a:rPr lang="de-AT" sz="4000" b="1" dirty="0" err="1" smtClean="0">
                <a:solidFill>
                  <a:srgbClr val="005194"/>
                </a:solidFill>
              </a:rPr>
              <a:t>Door</a:t>
            </a:r>
            <a:r>
              <a:rPr lang="de-AT" sz="4000" b="1" dirty="0" smtClean="0">
                <a:solidFill>
                  <a:srgbClr val="005194"/>
                </a:solidFill>
              </a:rPr>
              <a:t> Family</a:t>
            </a:r>
            <a:endParaRPr lang="de-AT" sz="4000" b="1" dirty="0">
              <a:solidFill>
                <a:srgbClr val="005194"/>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Y:\SozialMarie\SozialMarie2011\Folder PreisträgerInnen 2011\3_Next Door Family\Folder_NextDoor_Peru.jpg"/>
          <p:cNvPicPr>
            <a:picLocks noChangeAspect="1" noChangeArrowheads="1"/>
          </p:cNvPicPr>
          <p:nvPr/>
        </p:nvPicPr>
        <p:blipFill>
          <a:blip r:embed="rId2" cstate="print"/>
          <a:srcRect/>
          <a:stretch>
            <a:fillRect/>
          </a:stretch>
        </p:blipFill>
        <p:spPr bwMode="auto">
          <a:xfrm>
            <a:off x="4788024" y="260648"/>
            <a:ext cx="4215085" cy="3257922"/>
          </a:xfrm>
          <a:prstGeom prst="rect">
            <a:avLst/>
          </a:prstGeom>
          <a:noFill/>
        </p:spPr>
      </p:pic>
      <p:pic>
        <p:nvPicPr>
          <p:cNvPr id="4100" name="Picture 4" descr="Y:\SozialMarie\SozialMarie2011\Folder PreisträgerInnen 2011\3_Next Door Family\cz_vietnam.jpg"/>
          <p:cNvPicPr>
            <a:picLocks noChangeAspect="1" noChangeArrowheads="1"/>
          </p:cNvPicPr>
          <p:nvPr/>
        </p:nvPicPr>
        <p:blipFill>
          <a:blip r:embed="rId3" cstate="print"/>
          <a:srcRect/>
          <a:stretch>
            <a:fillRect/>
          </a:stretch>
        </p:blipFill>
        <p:spPr bwMode="auto">
          <a:xfrm>
            <a:off x="1691680" y="2852936"/>
            <a:ext cx="5148064" cy="3861048"/>
          </a:xfrm>
          <a:prstGeom prst="rect">
            <a:avLst/>
          </a:prstGeom>
          <a:noFill/>
        </p:spPr>
      </p:pic>
      <p:pic>
        <p:nvPicPr>
          <p:cNvPr id="4098" name="Picture 2" descr="Y:\SozialMarie\SozialMarie2011\Folder PreisträgerInnen 2011\3_Next Door Family\cz_mongolia.jpg"/>
          <p:cNvPicPr>
            <a:picLocks noChangeAspect="1" noChangeArrowheads="1"/>
          </p:cNvPicPr>
          <p:nvPr/>
        </p:nvPicPr>
        <p:blipFill>
          <a:blip r:embed="rId4" cstate="print"/>
          <a:srcRect/>
          <a:stretch>
            <a:fillRect/>
          </a:stretch>
        </p:blipFill>
        <p:spPr bwMode="auto">
          <a:xfrm>
            <a:off x="179512" y="116632"/>
            <a:ext cx="4283968" cy="321297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457200" y="274638"/>
            <a:ext cx="8229600" cy="1143000"/>
          </a:xfrm>
          <a:prstGeom prst="rect">
            <a:avLst/>
          </a:prstGeom>
        </p:spPr>
        <p:txBody>
          <a:bodyPr>
            <a:normAutofit/>
          </a:bodyPr>
          <a:lstStyle/>
          <a:p>
            <a:pPr lvl="0" algn="ctr">
              <a:spcBef>
                <a:spcPct val="0"/>
              </a:spcBef>
              <a:defRPr/>
            </a:pPr>
            <a:r>
              <a:rPr lang="de-AT" sz="4000" b="1" dirty="0" err="1" smtClean="0">
                <a:solidFill>
                  <a:srgbClr val="005194"/>
                </a:solidFill>
              </a:rPr>
              <a:t>LebensDESIGN</a:t>
            </a:r>
            <a:endParaRPr lang="de-AT" sz="4000" b="1" dirty="0">
              <a:solidFill>
                <a:srgbClr val="005194"/>
              </a:solidFill>
            </a:endParaRPr>
          </a:p>
        </p:txBody>
      </p:sp>
      <p:sp>
        <p:nvSpPr>
          <p:cNvPr id="4" name="Inhaltsplatzhalter 3"/>
          <p:cNvSpPr>
            <a:spLocks noGrp="1"/>
          </p:cNvSpPr>
          <p:nvPr>
            <p:ph idx="4294967295"/>
          </p:nvPr>
        </p:nvSpPr>
        <p:spPr>
          <a:xfrm>
            <a:off x="0" y="1600200"/>
            <a:ext cx="8229600" cy="4525963"/>
          </a:xfrm>
        </p:spPr>
        <p:txBody>
          <a:bodyPr>
            <a:normAutofit/>
          </a:bodyPr>
          <a:lstStyle/>
          <a:p>
            <a:pPr algn="ctr">
              <a:buNone/>
            </a:pPr>
            <a:r>
              <a:rPr lang="de-AT" sz="2800" dirty="0" err="1" smtClean="0">
                <a:solidFill>
                  <a:srgbClr val="005194"/>
                </a:solidFill>
              </a:rPr>
              <a:t>by</a:t>
            </a:r>
            <a:r>
              <a:rPr lang="de-AT" sz="2800" dirty="0" smtClean="0">
                <a:solidFill>
                  <a:srgbClr val="005194"/>
                </a:solidFill>
              </a:rPr>
              <a:t> Lebenshilfe Salzburg</a:t>
            </a:r>
          </a:p>
          <a:p>
            <a:pPr algn="ctr">
              <a:buNone/>
            </a:pPr>
            <a:endParaRPr lang="de-AT" sz="2800" dirty="0" smtClean="0">
              <a:solidFill>
                <a:srgbClr val="005194"/>
              </a:solidFill>
            </a:endParaRPr>
          </a:p>
          <a:p>
            <a:pPr algn="ctr">
              <a:buNone/>
            </a:pPr>
            <a:r>
              <a:rPr lang="de-AT" sz="2800" dirty="0" smtClean="0">
                <a:solidFill>
                  <a:srgbClr val="005194"/>
                </a:solidFill>
              </a:rPr>
              <a:t>2nd </a:t>
            </a:r>
            <a:r>
              <a:rPr lang="de-AT" sz="2800" dirty="0" err="1" smtClean="0">
                <a:solidFill>
                  <a:srgbClr val="005194"/>
                </a:solidFill>
              </a:rPr>
              <a:t>prize</a:t>
            </a:r>
            <a:r>
              <a:rPr lang="de-AT" sz="2800" dirty="0" smtClean="0">
                <a:solidFill>
                  <a:srgbClr val="005194"/>
                </a:solidFill>
              </a:rPr>
              <a:t>, 2010</a:t>
            </a:r>
          </a:p>
          <a:p>
            <a:pPr algn="ctr">
              <a:buNone/>
            </a:pPr>
            <a:endParaRPr lang="de-AT" sz="2800" dirty="0" smtClean="0">
              <a:solidFill>
                <a:srgbClr val="005194"/>
              </a:solidFill>
            </a:endParaRPr>
          </a:p>
          <a:p>
            <a:pPr algn="ctr">
              <a:buNone/>
            </a:pPr>
            <a:endParaRPr lang="de-AT" sz="2800" dirty="0" smtClean="0">
              <a:solidFill>
                <a:srgbClr val="005194"/>
              </a:solidFill>
            </a:endParaRPr>
          </a:p>
          <a:p>
            <a:pPr algn="ctr">
              <a:buNone/>
            </a:pPr>
            <a:endParaRPr lang="de-AT" sz="2800" dirty="0" smtClean="0">
              <a:solidFill>
                <a:srgbClr val="005194"/>
              </a:solidFill>
            </a:endParaRPr>
          </a:p>
          <a:p>
            <a:pPr algn="ctr">
              <a:buNone/>
            </a:pPr>
            <a:endParaRPr lang="de-AT" sz="2800" dirty="0" smtClean="0">
              <a:solidFill>
                <a:srgbClr val="005194"/>
              </a:solidFill>
            </a:endParaRPr>
          </a:p>
          <a:p>
            <a:pPr algn="ctr">
              <a:buNone/>
            </a:pPr>
            <a:r>
              <a:rPr lang="de-AT" sz="2800" dirty="0" smtClean="0">
                <a:solidFill>
                  <a:srgbClr val="005194"/>
                </a:solidFill>
              </a:rPr>
              <a:t>www.lebensdesign.eu</a:t>
            </a:r>
            <a:endParaRPr lang="de-AT" sz="2800" dirty="0">
              <a:solidFill>
                <a:srgbClr val="005194"/>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457200" y="274638"/>
            <a:ext cx="8229600" cy="1143000"/>
          </a:xfrm>
          <a:prstGeom prst="rect">
            <a:avLst/>
          </a:prstGeom>
        </p:spPr>
        <p:txBody>
          <a:bodyPr>
            <a:normAutofit/>
          </a:bodyPr>
          <a:lstStyle/>
          <a:p>
            <a:pPr lvl="0" algn="ctr">
              <a:spcBef>
                <a:spcPct val="0"/>
              </a:spcBef>
              <a:defRPr/>
            </a:pPr>
            <a:r>
              <a:rPr lang="de-AT" sz="4000" b="1" dirty="0" err="1" smtClean="0">
                <a:solidFill>
                  <a:srgbClr val="005194"/>
                </a:solidFill>
              </a:rPr>
              <a:t>LebensDESIGN</a:t>
            </a:r>
            <a:endParaRPr lang="de-AT" sz="4000" b="1" dirty="0">
              <a:solidFill>
                <a:srgbClr val="005194"/>
              </a:solidFill>
            </a:endParaRPr>
          </a:p>
        </p:txBody>
      </p:sp>
      <p:sp>
        <p:nvSpPr>
          <p:cNvPr id="7" name="Inhaltsplatzhalter 6"/>
          <p:cNvSpPr>
            <a:spLocks noGrp="1"/>
          </p:cNvSpPr>
          <p:nvPr>
            <p:ph idx="1"/>
          </p:nvPr>
        </p:nvSpPr>
        <p:spPr>
          <a:xfrm>
            <a:off x="457200" y="1600200"/>
            <a:ext cx="8229600" cy="4925144"/>
          </a:xfrm>
        </p:spPr>
        <p:txBody>
          <a:bodyPr>
            <a:noAutofit/>
          </a:bodyPr>
          <a:lstStyle/>
          <a:p>
            <a:pPr>
              <a:buNone/>
            </a:pPr>
            <a:r>
              <a:rPr lang="en-GB" sz="2000" b="1" dirty="0" smtClean="0">
                <a:solidFill>
                  <a:srgbClr val="005194"/>
                </a:solidFill>
              </a:rPr>
              <a:t>Project:</a:t>
            </a:r>
          </a:p>
          <a:p>
            <a:r>
              <a:rPr lang="en-GB" sz="2000" dirty="0" smtClean="0">
                <a:solidFill>
                  <a:srgbClr val="005194"/>
                </a:solidFill>
              </a:rPr>
              <a:t>since 2008 </a:t>
            </a:r>
          </a:p>
          <a:p>
            <a:r>
              <a:rPr lang="en-GB" sz="2000" dirty="0" smtClean="0">
                <a:solidFill>
                  <a:srgbClr val="005194"/>
                </a:solidFill>
              </a:rPr>
              <a:t>About 70 people with learning disabilities or multiple disabilities produce high-quality designer products made of wood, clay, wax and textiles in the furniture, lamps, accessories and games sectors in </a:t>
            </a:r>
            <a:r>
              <a:rPr lang="en-GB" sz="2000" dirty="0" err="1" smtClean="0">
                <a:solidFill>
                  <a:srgbClr val="005194"/>
                </a:solidFill>
              </a:rPr>
              <a:t>Lebenshilfe</a:t>
            </a:r>
            <a:r>
              <a:rPr lang="en-GB" sz="2000" dirty="0" smtClean="0">
                <a:solidFill>
                  <a:srgbClr val="005194"/>
                </a:solidFill>
              </a:rPr>
              <a:t> Salzburg’s workshops. </a:t>
            </a:r>
          </a:p>
          <a:p>
            <a:r>
              <a:rPr lang="en-GB" sz="2000" dirty="0" smtClean="0">
                <a:solidFill>
                  <a:srgbClr val="005194"/>
                </a:solidFill>
              </a:rPr>
              <a:t>Products are designed by students on the Design and Product Development course at Salzburg University of Applied Sciences, under the guidance of the senior designer of the Porsche Design Studio. </a:t>
            </a:r>
          </a:p>
          <a:p>
            <a:r>
              <a:rPr lang="en-GB" sz="2000" dirty="0" smtClean="0">
                <a:solidFill>
                  <a:srgbClr val="005194"/>
                </a:solidFill>
              </a:rPr>
              <a:t>Central requirement: at least 80% of the production steps are carried out by people with learning disabilities under production conditions similar to those of normal manufacturing processes. </a:t>
            </a:r>
          </a:p>
          <a:p>
            <a:r>
              <a:rPr lang="en-GB" sz="2000" dirty="0" smtClean="0">
                <a:solidFill>
                  <a:srgbClr val="005194"/>
                </a:solidFill>
              </a:rPr>
              <a:t>Porsche car dealers and Porsche design shops are sales partners. </a:t>
            </a:r>
            <a:r>
              <a:rPr lang="en-GB" sz="2000" dirty="0" err="1" smtClean="0">
                <a:solidFill>
                  <a:srgbClr val="005194"/>
                </a:solidFill>
              </a:rPr>
              <a:t>LebensDESIGN</a:t>
            </a:r>
            <a:r>
              <a:rPr lang="en-GB" sz="2000" dirty="0" smtClean="0">
                <a:solidFill>
                  <a:srgbClr val="005194"/>
                </a:solidFill>
              </a:rPr>
              <a:t> has become a brand in its own right. </a:t>
            </a:r>
            <a:endParaRPr lang="de-AT" sz="2000" dirty="0" smtClean="0">
              <a:solidFill>
                <a:srgbClr val="005194"/>
              </a:solidFill>
            </a:endParaRPr>
          </a:p>
          <a:p>
            <a:pPr>
              <a:buNone/>
            </a:pPr>
            <a:endParaRPr lang="de-AT" sz="2000" dirty="0">
              <a:solidFill>
                <a:srgbClr val="005194"/>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AT" sz="4000" b="1" i="0" u="none" strike="noStrike" kern="1200" cap="none" spc="0" normalizeH="0" baseline="0" noProof="0" dirty="0" err="1" smtClean="0">
                <a:ln>
                  <a:noFill/>
                </a:ln>
                <a:solidFill>
                  <a:srgbClr val="005194"/>
                </a:solidFill>
                <a:effectLst/>
                <a:uLnTx/>
                <a:uFillTx/>
                <a:latin typeface="+mj-lt"/>
                <a:ea typeface="+mj-ea"/>
                <a:cs typeface="+mj-cs"/>
              </a:rPr>
              <a:t>LebensDESIGN</a:t>
            </a:r>
            <a:endParaRPr kumimoji="0" lang="de-AT" sz="4000" b="1" i="0" u="none" strike="noStrike" kern="1200" cap="none" spc="0" normalizeH="0" baseline="0" noProof="0" dirty="0">
              <a:ln>
                <a:noFill/>
              </a:ln>
              <a:solidFill>
                <a:srgbClr val="005194"/>
              </a:solidFill>
              <a:effectLst/>
              <a:uLnTx/>
              <a:uFillTx/>
              <a:latin typeface="+mj-lt"/>
              <a:ea typeface="+mj-ea"/>
              <a:cs typeface="+mj-cs"/>
            </a:endParaRPr>
          </a:p>
        </p:txBody>
      </p:sp>
      <p:sp>
        <p:nvSpPr>
          <p:cNvPr id="5" name="Inhaltsplatzhalter 4"/>
          <p:cNvSpPr>
            <a:spLocks noGrp="1"/>
          </p:cNvSpPr>
          <p:nvPr>
            <p:ph idx="1"/>
          </p:nvPr>
        </p:nvSpPr>
        <p:spPr/>
        <p:txBody>
          <a:bodyPr>
            <a:normAutofit/>
          </a:bodyPr>
          <a:lstStyle/>
          <a:p>
            <a:pPr>
              <a:buNone/>
            </a:pPr>
            <a:r>
              <a:rPr lang="de-AT" sz="2000" b="1" dirty="0" err="1" smtClean="0">
                <a:solidFill>
                  <a:srgbClr val="005194"/>
                </a:solidFill>
              </a:rPr>
              <a:t>Why</a:t>
            </a:r>
            <a:r>
              <a:rPr lang="de-AT" sz="2000" b="1" dirty="0" smtClean="0">
                <a:solidFill>
                  <a:srgbClr val="005194"/>
                </a:solidFill>
              </a:rPr>
              <a:t> innovative?</a:t>
            </a:r>
          </a:p>
          <a:p>
            <a:r>
              <a:rPr lang="en-GB" sz="2000" dirty="0" smtClean="0">
                <a:solidFill>
                  <a:srgbClr val="005194"/>
                </a:solidFill>
              </a:rPr>
              <a:t>Two worlds with completely different focuses are working together. The aim of this working relationship is to contradict the image that society, i.e. all of us, have of people with disabilities and their capabilities. People with disabilities are producing luxury goods. </a:t>
            </a:r>
          </a:p>
          <a:p>
            <a:r>
              <a:rPr lang="en-GB" sz="2000" dirty="0" smtClean="0">
                <a:solidFill>
                  <a:srgbClr val="005194"/>
                </a:solidFill>
              </a:rPr>
              <a:t>The budding designers of the University of Applied Sciences consider the production conditions of workshops for people with disabilities. </a:t>
            </a:r>
          </a:p>
          <a:p>
            <a:r>
              <a:rPr lang="en-GB" sz="2000" dirty="0" smtClean="0">
                <a:solidFill>
                  <a:srgbClr val="005194"/>
                </a:solidFill>
              </a:rPr>
              <a:t>The Porsche Design Studio can show its creativity in a completely different way. </a:t>
            </a:r>
          </a:p>
          <a:p>
            <a:r>
              <a:rPr lang="en-GB" sz="2000" dirty="0" smtClean="0">
                <a:solidFill>
                  <a:srgbClr val="005194"/>
                </a:solidFill>
              </a:rPr>
              <a:t>I do not buy </a:t>
            </a:r>
            <a:r>
              <a:rPr lang="en-GB" sz="2000" dirty="0" err="1" smtClean="0">
                <a:solidFill>
                  <a:srgbClr val="005194"/>
                </a:solidFill>
              </a:rPr>
              <a:t>LebensDESIGN</a:t>
            </a:r>
            <a:r>
              <a:rPr lang="en-GB" sz="2000" dirty="0" smtClean="0">
                <a:solidFill>
                  <a:srgbClr val="005194"/>
                </a:solidFill>
              </a:rPr>
              <a:t> products out of pity, but because of the brand. </a:t>
            </a:r>
            <a:endParaRPr lang="de-AT" sz="2000" dirty="0" smtClean="0">
              <a:solidFill>
                <a:srgbClr val="005194"/>
              </a:solidFill>
            </a:endParaRPr>
          </a:p>
          <a:p>
            <a:pPr>
              <a:buNone/>
            </a:pPr>
            <a:endParaRPr lang="de-AT" sz="2000" dirty="0">
              <a:solidFill>
                <a:srgbClr val="005194"/>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lvl="0"/>
            <a:r>
              <a:rPr lang="en-GB" b="1" dirty="0" smtClean="0">
                <a:solidFill>
                  <a:srgbClr val="005194"/>
                </a:solidFill>
                <a:ea typeface="Times New Roman" pitchFamily="18" charset="0"/>
                <a:cs typeface="Arial" pitchFamily="34" charset="0"/>
              </a:rPr>
              <a:t>Social Housing Reconstruction Camp </a:t>
            </a:r>
            <a:endParaRPr lang="de-AT" dirty="0"/>
          </a:p>
        </p:txBody>
      </p:sp>
      <p:sp>
        <p:nvSpPr>
          <p:cNvPr id="3" name="Inhaltsplatzhalter 2"/>
          <p:cNvSpPr>
            <a:spLocks noGrp="1"/>
          </p:cNvSpPr>
          <p:nvPr>
            <p:ph idx="1"/>
          </p:nvPr>
        </p:nvSpPr>
        <p:spPr/>
        <p:txBody>
          <a:bodyPr>
            <a:normAutofit lnSpcReduction="10000"/>
          </a:bodyPr>
          <a:lstStyle/>
          <a:p>
            <a:pPr marL="360000" indent="-341313" algn="ctr" fontAlgn="auto">
              <a:lnSpc>
                <a:spcPct val="150000"/>
              </a:lnSpc>
              <a:spcBef>
                <a:spcPts val="0"/>
              </a:spcBef>
              <a:spcAft>
                <a:spcPts val="0"/>
              </a:spcAft>
              <a:buNone/>
              <a:defRPr/>
            </a:pPr>
            <a:r>
              <a:rPr lang="en-US" sz="2800" dirty="0" smtClean="0">
                <a:solidFill>
                  <a:srgbClr val="005194"/>
                </a:solidFill>
                <a:cs typeface="Arial" pitchFamily="34" charset="0"/>
              </a:rPr>
              <a:t>by the Foundation for the College </a:t>
            </a:r>
          </a:p>
          <a:p>
            <a:pPr marL="360000" indent="-341313" algn="ctr" fontAlgn="auto">
              <a:lnSpc>
                <a:spcPct val="150000"/>
              </a:lnSpc>
              <a:spcBef>
                <a:spcPts val="0"/>
              </a:spcBef>
              <a:spcAft>
                <a:spcPts val="0"/>
              </a:spcAft>
              <a:buNone/>
              <a:defRPr/>
            </a:pPr>
            <a:r>
              <a:rPr lang="en-US" sz="2800" dirty="0" smtClean="0">
                <a:solidFill>
                  <a:srgbClr val="005194"/>
                </a:solidFill>
                <a:cs typeface="Arial" pitchFamily="34" charset="0"/>
              </a:rPr>
              <a:t>for Advanced Studies in Social Theory, </a:t>
            </a:r>
          </a:p>
          <a:p>
            <a:pPr marL="360000" indent="-341313" algn="ctr" fontAlgn="auto">
              <a:lnSpc>
                <a:spcPct val="150000"/>
              </a:lnSpc>
              <a:spcBef>
                <a:spcPts val="0"/>
              </a:spcBef>
              <a:spcAft>
                <a:spcPts val="0"/>
              </a:spcAft>
              <a:buNone/>
              <a:defRPr/>
            </a:pPr>
            <a:r>
              <a:rPr lang="en-US" sz="2800" dirty="0" smtClean="0">
                <a:solidFill>
                  <a:srgbClr val="005194"/>
                </a:solidFill>
                <a:cs typeface="Arial" pitchFamily="34" charset="0"/>
              </a:rPr>
              <a:t>in </a:t>
            </a:r>
            <a:r>
              <a:rPr lang="en-US" sz="2800" dirty="0" err="1" smtClean="0">
                <a:solidFill>
                  <a:srgbClr val="005194"/>
                </a:solidFill>
                <a:cs typeface="Arial" pitchFamily="34" charset="0"/>
              </a:rPr>
              <a:t>Nagykanizsa</a:t>
            </a:r>
            <a:r>
              <a:rPr lang="en-US" sz="2800" dirty="0" smtClean="0">
                <a:solidFill>
                  <a:srgbClr val="005194"/>
                </a:solidFill>
                <a:cs typeface="Arial" pitchFamily="34" charset="0"/>
              </a:rPr>
              <a:t> (Hungary)</a:t>
            </a:r>
          </a:p>
          <a:p>
            <a:pPr marL="360000" indent="-341313" algn="ctr">
              <a:lnSpc>
                <a:spcPct val="150000"/>
              </a:lnSpc>
              <a:spcBef>
                <a:spcPts val="0"/>
              </a:spcBef>
              <a:buNone/>
              <a:defRPr/>
            </a:pPr>
            <a:endParaRPr lang="en-US" sz="2800" dirty="0" smtClean="0">
              <a:solidFill>
                <a:srgbClr val="005194"/>
              </a:solidFill>
              <a:sym typeface="Arial" charset="0"/>
            </a:endParaRPr>
          </a:p>
          <a:p>
            <a:pPr marL="360000" indent="-341313" algn="ctr">
              <a:lnSpc>
                <a:spcPct val="150000"/>
              </a:lnSpc>
              <a:spcBef>
                <a:spcPts val="0"/>
              </a:spcBef>
              <a:buNone/>
              <a:defRPr/>
            </a:pPr>
            <a:r>
              <a:rPr lang="en-US" sz="2800" dirty="0" smtClean="0">
                <a:solidFill>
                  <a:srgbClr val="005194"/>
                </a:solidFill>
                <a:sym typeface="Arial" charset="0"/>
              </a:rPr>
              <a:t>1</a:t>
            </a:r>
            <a:r>
              <a:rPr lang="en-US" sz="2800" baseline="30000" dirty="0" smtClean="0">
                <a:solidFill>
                  <a:srgbClr val="005194"/>
                </a:solidFill>
                <a:sym typeface="Arial" charset="0"/>
              </a:rPr>
              <a:t>st</a:t>
            </a:r>
            <a:r>
              <a:rPr lang="en-US" sz="2800" dirty="0" smtClean="0">
                <a:solidFill>
                  <a:srgbClr val="005194"/>
                </a:solidFill>
                <a:sym typeface="Arial" charset="0"/>
              </a:rPr>
              <a:t> prize in 2011</a:t>
            </a:r>
          </a:p>
          <a:p>
            <a:pPr marL="360000" indent="-341313" algn="ctr">
              <a:lnSpc>
                <a:spcPct val="150000"/>
              </a:lnSpc>
              <a:spcBef>
                <a:spcPts val="0"/>
              </a:spcBef>
              <a:buNone/>
              <a:defRPr/>
            </a:pPr>
            <a:endParaRPr lang="en-US" sz="2800" dirty="0" smtClean="0">
              <a:solidFill>
                <a:srgbClr val="005194"/>
              </a:solidFill>
              <a:sym typeface="Arial" charset="0"/>
            </a:endParaRPr>
          </a:p>
          <a:p>
            <a:pPr marL="360000" indent="-341313" algn="ctr">
              <a:lnSpc>
                <a:spcPct val="150000"/>
              </a:lnSpc>
              <a:spcBef>
                <a:spcPts val="0"/>
              </a:spcBef>
              <a:buNone/>
              <a:defRPr/>
            </a:pPr>
            <a:r>
              <a:rPr lang="en-US" sz="2800" dirty="0" smtClean="0">
                <a:solidFill>
                  <a:srgbClr val="005194"/>
                </a:solidFill>
                <a:sym typeface="Arial" charset="0"/>
              </a:rPr>
              <a:t>www.szepitotabor.hu</a:t>
            </a:r>
          </a:p>
          <a:p>
            <a:pPr marL="360000" indent="-341313" algn="ctr" fontAlgn="auto">
              <a:lnSpc>
                <a:spcPct val="150000"/>
              </a:lnSpc>
              <a:spcBef>
                <a:spcPts val="0"/>
              </a:spcBef>
              <a:spcAft>
                <a:spcPts val="0"/>
              </a:spcAft>
              <a:buNone/>
              <a:defRPr/>
            </a:pPr>
            <a:endParaRPr lang="en-US" sz="2800" dirty="0" smtClean="0">
              <a:solidFill>
                <a:srgbClr val="005194"/>
              </a:solidFill>
              <a:sym typeface="Arial" charset="0"/>
            </a:endParaRPr>
          </a:p>
          <a:p>
            <a:endParaRPr lang="de-A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Y:\SozialMarie\SozialMarie2010\Folder Preisträger\02_LebensDESIGN\bauklotz.jpg"/>
          <p:cNvPicPr>
            <a:picLocks noChangeAspect="1" noChangeArrowheads="1"/>
          </p:cNvPicPr>
          <p:nvPr/>
        </p:nvPicPr>
        <p:blipFill>
          <a:blip r:embed="rId2" cstate="print"/>
          <a:srcRect/>
          <a:stretch>
            <a:fillRect/>
          </a:stretch>
        </p:blipFill>
        <p:spPr bwMode="auto">
          <a:xfrm>
            <a:off x="323528" y="1126480"/>
            <a:ext cx="3832498" cy="3822233"/>
          </a:xfrm>
          <a:prstGeom prst="rect">
            <a:avLst/>
          </a:prstGeom>
          <a:noFill/>
        </p:spPr>
      </p:pic>
      <p:pic>
        <p:nvPicPr>
          <p:cNvPr id="5124" name="Picture 4" descr="Y:\SozialMarie\SozialMarie2010\Folder Preisträger\02_LebensDESIGN\werkstatt.jpg"/>
          <p:cNvPicPr>
            <a:picLocks noChangeAspect="1" noChangeArrowheads="1"/>
          </p:cNvPicPr>
          <p:nvPr/>
        </p:nvPicPr>
        <p:blipFill>
          <a:blip r:embed="rId3" cstate="print"/>
          <a:srcRect/>
          <a:stretch>
            <a:fillRect/>
          </a:stretch>
        </p:blipFill>
        <p:spPr bwMode="auto">
          <a:xfrm>
            <a:off x="4283968" y="1916832"/>
            <a:ext cx="4698181" cy="4685599"/>
          </a:xfrm>
          <a:prstGeom prst="rect">
            <a:avLst/>
          </a:prstGeom>
          <a:noFill/>
        </p:spPr>
      </p:pic>
      <p:sp>
        <p:nvSpPr>
          <p:cNvPr id="6" name="Titel 1"/>
          <p:cNvSpPr txBox="1">
            <a:spLocks/>
          </p:cNvSpPr>
          <p:nvPr/>
        </p:nvSpPr>
        <p:spPr>
          <a:xfrm>
            <a:off x="457200" y="274638"/>
            <a:ext cx="8229600" cy="1143000"/>
          </a:xfrm>
          <a:prstGeom prst="rect">
            <a:avLst/>
          </a:prstGeom>
        </p:spPr>
        <p:txBody>
          <a:bodyPr>
            <a:normAutofit/>
          </a:bodyPr>
          <a:lstStyle/>
          <a:p>
            <a:pPr lvl="0" algn="ctr">
              <a:spcBef>
                <a:spcPct val="0"/>
              </a:spcBef>
              <a:defRPr/>
            </a:pPr>
            <a:r>
              <a:rPr lang="de-AT" sz="4000" b="1" dirty="0" err="1" smtClean="0">
                <a:solidFill>
                  <a:srgbClr val="005194"/>
                </a:solidFill>
              </a:rPr>
              <a:t>LebensDESIGN</a:t>
            </a:r>
            <a:endParaRPr lang="de-AT" sz="4000" b="1" dirty="0">
              <a:solidFill>
                <a:srgbClr val="005194"/>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Y:\SozialMarie\SozialMarie2010\Folder Preisträger\02_LebensDESIGN\markant-tisch.jpg"/>
          <p:cNvPicPr>
            <a:picLocks noChangeAspect="1" noChangeArrowheads="1"/>
          </p:cNvPicPr>
          <p:nvPr/>
        </p:nvPicPr>
        <p:blipFill>
          <a:blip r:embed="rId2" cstate="print"/>
          <a:srcRect/>
          <a:stretch>
            <a:fillRect/>
          </a:stretch>
        </p:blipFill>
        <p:spPr bwMode="auto">
          <a:xfrm>
            <a:off x="179512" y="2492896"/>
            <a:ext cx="3672408" cy="3662572"/>
          </a:xfrm>
          <a:prstGeom prst="rect">
            <a:avLst/>
          </a:prstGeom>
          <a:noFill/>
        </p:spPr>
      </p:pic>
      <p:pic>
        <p:nvPicPr>
          <p:cNvPr id="6149" name="Picture 5" descr="Y:\SozialMarie\SozialMarie2010\Folder Preisträger\02_LebensDESIGN\p2pbench.jpg"/>
          <p:cNvPicPr>
            <a:picLocks noChangeAspect="1" noChangeArrowheads="1"/>
          </p:cNvPicPr>
          <p:nvPr/>
        </p:nvPicPr>
        <p:blipFill>
          <a:blip r:embed="rId3" cstate="print"/>
          <a:srcRect/>
          <a:stretch>
            <a:fillRect/>
          </a:stretch>
        </p:blipFill>
        <p:spPr bwMode="auto">
          <a:xfrm>
            <a:off x="3779912" y="116632"/>
            <a:ext cx="3618061" cy="3608371"/>
          </a:xfrm>
          <a:prstGeom prst="rect">
            <a:avLst/>
          </a:prstGeom>
          <a:noFill/>
        </p:spPr>
      </p:pic>
      <p:pic>
        <p:nvPicPr>
          <p:cNvPr id="6146" name="Picture 2" descr="Y:\SozialMarie\SozialMarie2010\Folder Preisträger\02_LebensDESIGN\markant.jpg"/>
          <p:cNvPicPr>
            <a:picLocks noChangeAspect="1" noChangeArrowheads="1"/>
          </p:cNvPicPr>
          <p:nvPr/>
        </p:nvPicPr>
        <p:blipFill>
          <a:blip r:embed="rId4" cstate="print"/>
          <a:srcRect/>
          <a:stretch>
            <a:fillRect/>
          </a:stretch>
        </p:blipFill>
        <p:spPr bwMode="auto">
          <a:xfrm>
            <a:off x="5652120" y="3356992"/>
            <a:ext cx="3032458" cy="302433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solidFill>
                  <a:srgbClr val="005194"/>
                </a:solidFill>
              </a:rPr>
              <a:t>Living Books</a:t>
            </a:r>
            <a:endParaRPr lang="de-AT" b="1" dirty="0">
              <a:solidFill>
                <a:srgbClr val="005194"/>
              </a:solidFill>
            </a:endParaRPr>
          </a:p>
        </p:txBody>
      </p:sp>
      <p:sp>
        <p:nvSpPr>
          <p:cNvPr id="3" name="Inhaltsplatzhalter 2"/>
          <p:cNvSpPr>
            <a:spLocks noGrp="1"/>
          </p:cNvSpPr>
          <p:nvPr>
            <p:ph idx="1"/>
          </p:nvPr>
        </p:nvSpPr>
        <p:spPr/>
        <p:txBody>
          <a:bodyPr>
            <a:normAutofit lnSpcReduction="10000"/>
          </a:bodyPr>
          <a:lstStyle/>
          <a:p>
            <a:pPr algn="ctr">
              <a:buNone/>
            </a:pPr>
            <a:r>
              <a:rPr lang="de-AT" dirty="0" err="1" smtClean="0">
                <a:solidFill>
                  <a:srgbClr val="005194"/>
                </a:solidFill>
              </a:rPr>
              <a:t>by</a:t>
            </a:r>
            <a:r>
              <a:rPr lang="de-AT" dirty="0" smtClean="0">
                <a:solidFill>
                  <a:srgbClr val="005194"/>
                </a:solidFill>
              </a:rPr>
              <a:t> Verein "</a:t>
            </a:r>
            <a:r>
              <a:rPr lang="de-AT" dirty="0" err="1" smtClean="0">
                <a:solidFill>
                  <a:srgbClr val="005194"/>
                </a:solidFill>
              </a:rPr>
              <a:t>living</a:t>
            </a:r>
            <a:r>
              <a:rPr lang="de-AT" dirty="0" smtClean="0">
                <a:solidFill>
                  <a:srgbClr val="005194"/>
                </a:solidFill>
              </a:rPr>
              <a:t> </a:t>
            </a:r>
            <a:r>
              <a:rPr lang="de-AT" dirty="0" err="1" smtClean="0">
                <a:solidFill>
                  <a:srgbClr val="005194"/>
                </a:solidFill>
              </a:rPr>
              <a:t>books</a:t>
            </a:r>
            <a:r>
              <a:rPr lang="de-AT" dirty="0" smtClean="0">
                <a:solidFill>
                  <a:srgbClr val="005194"/>
                </a:solidFill>
              </a:rPr>
              <a:t> – </a:t>
            </a:r>
          </a:p>
          <a:p>
            <a:pPr algn="ctr">
              <a:buNone/>
            </a:pPr>
            <a:r>
              <a:rPr lang="de-AT" dirty="0" smtClean="0">
                <a:solidFill>
                  <a:srgbClr val="005194"/>
                </a:solidFill>
              </a:rPr>
              <a:t>Miteinander reden statt übereinander“,</a:t>
            </a:r>
          </a:p>
          <a:p>
            <a:pPr algn="ctr">
              <a:buNone/>
            </a:pPr>
            <a:r>
              <a:rPr lang="de-AT" dirty="0" smtClean="0">
                <a:solidFill>
                  <a:srgbClr val="005194"/>
                </a:solidFill>
              </a:rPr>
              <a:t>in Vienna</a:t>
            </a:r>
          </a:p>
          <a:p>
            <a:pPr algn="ctr">
              <a:buNone/>
            </a:pPr>
            <a:endParaRPr lang="de-AT" dirty="0" smtClean="0">
              <a:solidFill>
                <a:srgbClr val="005194"/>
              </a:solidFill>
            </a:endParaRPr>
          </a:p>
          <a:p>
            <a:pPr algn="ctr">
              <a:buNone/>
            </a:pPr>
            <a:r>
              <a:rPr lang="de-AT" dirty="0" smtClean="0">
                <a:solidFill>
                  <a:srgbClr val="005194"/>
                </a:solidFill>
              </a:rPr>
              <a:t>1st </a:t>
            </a:r>
            <a:r>
              <a:rPr lang="de-AT" dirty="0" err="1" smtClean="0">
                <a:solidFill>
                  <a:srgbClr val="005194"/>
                </a:solidFill>
              </a:rPr>
              <a:t>prize</a:t>
            </a:r>
            <a:r>
              <a:rPr lang="de-AT" dirty="0" smtClean="0">
                <a:solidFill>
                  <a:srgbClr val="005194"/>
                </a:solidFill>
              </a:rPr>
              <a:t>, 2008</a:t>
            </a:r>
          </a:p>
          <a:p>
            <a:pPr algn="ctr">
              <a:buNone/>
            </a:pPr>
            <a:endParaRPr lang="de-AT" dirty="0" smtClean="0">
              <a:solidFill>
                <a:srgbClr val="005194"/>
              </a:solidFill>
            </a:endParaRPr>
          </a:p>
          <a:p>
            <a:pPr algn="ctr">
              <a:buNone/>
            </a:pPr>
            <a:endParaRPr lang="de-AT" dirty="0" smtClean="0">
              <a:solidFill>
                <a:srgbClr val="005194"/>
              </a:solidFill>
            </a:endParaRPr>
          </a:p>
          <a:p>
            <a:pPr algn="ctr">
              <a:buNone/>
            </a:pPr>
            <a:r>
              <a:rPr lang="de-AT" dirty="0" smtClean="0">
                <a:solidFill>
                  <a:srgbClr val="005194"/>
                </a:solidFill>
              </a:rPr>
              <a:t>www.livingbooks.at</a:t>
            </a:r>
            <a:endParaRPr lang="de-AT" dirty="0">
              <a:solidFill>
                <a:srgbClr val="005194"/>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a:buNone/>
            </a:pPr>
            <a:r>
              <a:rPr lang="de-AT" sz="2400" b="1" dirty="0" smtClean="0">
                <a:solidFill>
                  <a:srgbClr val="005194"/>
                </a:solidFill>
              </a:rPr>
              <a:t>Project:</a:t>
            </a:r>
          </a:p>
          <a:p>
            <a:r>
              <a:rPr lang="de-AT" sz="2400" dirty="0" err="1" smtClean="0">
                <a:solidFill>
                  <a:srgbClr val="005194"/>
                </a:solidFill>
              </a:rPr>
              <a:t>Since</a:t>
            </a:r>
            <a:r>
              <a:rPr lang="de-AT" sz="2400" dirty="0" smtClean="0">
                <a:solidFill>
                  <a:srgbClr val="005194"/>
                </a:solidFill>
              </a:rPr>
              <a:t> 2007</a:t>
            </a:r>
          </a:p>
          <a:p>
            <a:r>
              <a:rPr lang="de-AT" sz="2400" dirty="0" err="1" smtClean="0">
                <a:solidFill>
                  <a:srgbClr val="005194"/>
                </a:solidFill>
              </a:rPr>
              <a:t>living</a:t>
            </a:r>
            <a:r>
              <a:rPr lang="de-AT" sz="2400" dirty="0" smtClean="0">
                <a:solidFill>
                  <a:srgbClr val="005194"/>
                </a:solidFill>
              </a:rPr>
              <a:t> </a:t>
            </a:r>
            <a:r>
              <a:rPr lang="de-AT" sz="2400" dirty="0" err="1" smtClean="0">
                <a:solidFill>
                  <a:srgbClr val="005194"/>
                </a:solidFill>
              </a:rPr>
              <a:t>books</a:t>
            </a:r>
            <a:r>
              <a:rPr lang="de-AT" sz="2400" dirty="0" smtClean="0">
                <a:solidFill>
                  <a:srgbClr val="005194"/>
                </a:solidFill>
              </a:rPr>
              <a:t> </a:t>
            </a:r>
            <a:r>
              <a:rPr lang="de-AT" sz="2400" dirty="0" err="1" smtClean="0">
                <a:solidFill>
                  <a:srgbClr val="005194"/>
                </a:solidFill>
              </a:rPr>
              <a:t>is</a:t>
            </a:r>
            <a:r>
              <a:rPr lang="de-AT" sz="2400" dirty="0" smtClean="0">
                <a:solidFill>
                  <a:srgbClr val="005194"/>
                </a:solidFill>
              </a:rPr>
              <a:t> a </a:t>
            </a:r>
            <a:r>
              <a:rPr lang="de-AT" sz="2400" dirty="0" err="1" smtClean="0">
                <a:solidFill>
                  <a:srgbClr val="005194"/>
                </a:solidFill>
              </a:rPr>
              <a:t>dialogue</a:t>
            </a:r>
            <a:r>
              <a:rPr lang="de-AT" sz="2400" dirty="0" smtClean="0">
                <a:solidFill>
                  <a:srgbClr val="005194"/>
                </a:solidFill>
              </a:rPr>
              <a:t> </a:t>
            </a:r>
            <a:r>
              <a:rPr lang="de-AT" sz="2400" dirty="0" err="1" smtClean="0">
                <a:solidFill>
                  <a:srgbClr val="005194"/>
                </a:solidFill>
              </a:rPr>
              <a:t>platform</a:t>
            </a:r>
            <a:r>
              <a:rPr lang="de-AT" sz="2400" dirty="0" smtClean="0">
                <a:solidFill>
                  <a:srgbClr val="005194"/>
                </a:solidFill>
              </a:rPr>
              <a:t> </a:t>
            </a:r>
            <a:r>
              <a:rPr lang="de-AT" sz="2400" dirty="0" err="1" smtClean="0">
                <a:solidFill>
                  <a:srgbClr val="005194"/>
                </a:solidFill>
              </a:rPr>
              <a:t>that</a:t>
            </a:r>
            <a:r>
              <a:rPr lang="de-AT" sz="2400" dirty="0" smtClean="0">
                <a:solidFill>
                  <a:srgbClr val="005194"/>
                </a:solidFill>
              </a:rPr>
              <a:t> </a:t>
            </a:r>
            <a:r>
              <a:rPr lang="de-AT" sz="2400" dirty="0" err="1" smtClean="0">
                <a:solidFill>
                  <a:srgbClr val="005194"/>
                </a:solidFill>
              </a:rPr>
              <a:t>functions</a:t>
            </a:r>
            <a:r>
              <a:rPr lang="de-AT" sz="2400" dirty="0" smtClean="0">
                <a:solidFill>
                  <a:srgbClr val="005194"/>
                </a:solidFill>
              </a:rPr>
              <a:t> </a:t>
            </a:r>
            <a:r>
              <a:rPr lang="de-AT" sz="2400" dirty="0" err="1" smtClean="0">
                <a:solidFill>
                  <a:srgbClr val="005194"/>
                </a:solidFill>
              </a:rPr>
              <a:t>like</a:t>
            </a:r>
            <a:r>
              <a:rPr lang="de-AT" sz="2400" dirty="0" smtClean="0">
                <a:solidFill>
                  <a:srgbClr val="005194"/>
                </a:solidFill>
              </a:rPr>
              <a:t> a </a:t>
            </a:r>
            <a:r>
              <a:rPr lang="de-AT" sz="2400" dirty="0" err="1" smtClean="0">
                <a:solidFill>
                  <a:srgbClr val="005194"/>
                </a:solidFill>
              </a:rPr>
              <a:t>public</a:t>
            </a:r>
            <a:r>
              <a:rPr lang="de-AT" sz="2400" dirty="0" smtClean="0">
                <a:solidFill>
                  <a:srgbClr val="005194"/>
                </a:solidFill>
              </a:rPr>
              <a:t> </a:t>
            </a:r>
            <a:r>
              <a:rPr lang="de-AT" sz="2400" dirty="0" err="1" smtClean="0">
                <a:solidFill>
                  <a:srgbClr val="005194"/>
                </a:solidFill>
              </a:rPr>
              <a:t>library</a:t>
            </a:r>
            <a:r>
              <a:rPr lang="de-AT" sz="2400" dirty="0" smtClean="0">
                <a:solidFill>
                  <a:srgbClr val="005194"/>
                </a:solidFill>
              </a:rPr>
              <a:t>. </a:t>
            </a:r>
            <a:r>
              <a:rPr lang="de-AT" sz="2400" dirty="0" err="1" smtClean="0">
                <a:solidFill>
                  <a:srgbClr val="005194"/>
                </a:solidFill>
              </a:rPr>
              <a:t>However</a:t>
            </a:r>
            <a:r>
              <a:rPr lang="de-AT" sz="2400" dirty="0" smtClean="0">
                <a:solidFill>
                  <a:srgbClr val="005194"/>
                </a:solidFill>
              </a:rPr>
              <a:t>, „</a:t>
            </a:r>
            <a:r>
              <a:rPr lang="de-AT" sz="2400" dirty="0" err="1" smtClean="0">
                <a:solidFill>
                  <a:srgbClr val="005194"/>
                </a:solidFill>
              </a:rPr>
              <a:t>books</a:t>
            </a:r>
            <a:r>
              <a:rPr lang="de-AT" sz="2400" dirty="0" smtClean="0">
                <a:solidFill>
                  <a:srgbClr val="005194"/>
                </a:solidFill>
              </a:rPr>
              <a:t>“ </a:t>
            </a:r>
            <a:r>
              <a:rPr lang="de-AT" sz="2400" dirty="0" err="1" smtClean="0">
                <a:solidFill>
                  <a:srgbClr val="005194"/>
                </a:solidFill>
              </a:rPr>
              <a:t>are</a:t>
            </a:r>
            <a:r>
              <a:rPr lang="de-AT" sz="2400" dirty="0" smtClean="0">
                <a:solidFill>
                  <a:srgbClr val="005194"/>
                </a:solidFill>
              </a:rPr>
              <a:t> </a:t>
            </a:r>
            <a:r>
              <a:rPr lang="de-AT" sz="2400" dirty="0" err="1" smtClean="0">
                <a:solidFill>
                  <a:srgbClr val="005194"/>
                </a:solidFill>
              </a:rPr>
              <a:t>people</a:t>
            </a:r>
            <a:r>
              <a:rPr lang="de-AT" sz="2400" dirty="0" smtClean="0">
                <a:solidFill>
                  <a:srgbClr val="005194"/>
                </a:solidFill>
              </a:rPr>
              <a:t> </a:t>
            </a:r>
            <a:r>
              <a:rPr lang="de-AT" sz="2400" dirty="0" err="1" smtClean="0">
                <a:solidFill>
                  <a:srgbClr val="005194"/>
                </a:solidFill>
              </a:rPr>
              <a:t>who</a:t>
            </a:r>
            <a:r>
              <a:rPr lang="de-AT" sz="2400" dirty="0" smtClean="0">
                <a:solidFill>
                  <a:srgbClr val="005194"/>
                </a:solidFill>
              </a:rPr>
              <a:t> </a:t>
            </a:r>
            <a:r>
              <a:rPr lang="de-AT" sz="2400" dirty="0" err="1" smtClean="0">
                <a:solidFill>
                  <a:srgbClr val="005194"/>
                </a:solidFill>
              </a:rPr>
              <a:t>are</a:t>
            </a:r>
            <a:r>
              <a:rPr lang="de-AT" sz="2400" dirty="0" smtClean="0">
                <a:solidFill>
                  <a:srgbClr val="005194"/>
                </a:solidFill>
              </a:rPr>
              <a:t> </a:t>
            </a:r>
            <a:r>
              <a:rPr lang="de-AT" sz="2400" dirty="0" err="1" smtClean="0">
                <a:solidFill>
                  <a:srgbClr val="005194"/>
                </a:solidFill>
              </a:rPr>
              <a:t>confronted</a:t>
            </a:r>
            <a:r>
              <a:rPr lang="de-AT" sz="2400" dirty="0" smtClean="0">
                <a:solidFill>
                  <a:srgbClr val="005194"/>
                </a:solidFill>
              </a:rPr>
              <a:t> </a:t>
            </a:r>
            <a:r>
              <a:rPr lang="de-AT" sz="2400" dirty="0" err="1" smtClean="0">
                <a:solidFill>
                  <a:srgbClr val="005194"/>
                </a:solidFill>
              </a:rPr>
              <a:t>with</a:t>
            </a:r>
            <a:r>
              <a:rPr lang="de-AT" sz="2400" dirty="0" smtClean="0">
                <a:solidFill>
                  <a:srgbClr val="005194"/>
                </a:solidFill>
              </a:rPr>
              <a:t> </a:t>
            </a:r>
            <a:r>
              <a:rPr lang="de-AT" sz="2400" dirty="0" err="1" smtClean="0">
                <a:solidFill>
                  <a:srgbClr val="005194"/>
                </a:solidFill>
              </a:rPr>
              <a:t>prejudice</a:t>
            </a:r>
            <a:r>
              <a:rPr lang="de-AT" sz="2400" dirty="0" smtClean="0">
                <a:solidFill>
                  <a:srgbClr val="005194"/>
                </a:solidFill>
              </a:rPr>
              <a:t>. </a:t>
            </a:r>
          </a:p>
          <a:p>
            <a:r>
              <a:rPr lang="de-AT" sz="2400" dirty="0" smtClean="0">
                <a:solidFill>
                  <a:srgbClr val="005194"/>
                </a:solidFill>
              </a:rPr>
              <a:t>„Readers“ (</a:t>
            </a:r>
            <a:r>
              <a:rPr lang="de-AT" sz="2400" dirty="0" err="1" smtClean="0">
                <a:solidFill>
                  <a:srgbClr val="005194"/>
                </a:solidFill>
              </a:rPr>
              <a:t>visitors</a:t>
            </a:r>
            <a:r>
              <a:rPr lang="de-AT" sz="2400" dirty="0" smtClean="0">
                <a:solidFill>
                  <a:srgbClr val="005194"/>
                </a:solidFill>
              </a:rPr>
              <a:t>) </a:t>
            </a:r>
            <a:r>
              <a:rPr lang="de-AT" sz="2400" dirty="0" err="1" smtClean="0">
                <a:solidFill>
                  <a:srgbClr val="005194"/>
                </a:solidFill>
              </a:rPr>
              <a:t>can</a:t>
            </a:r>
            <a:r>
              <a:rPr lang="de-AT" sz="2400" dirty="0" smtClean="0">
                <a:solidFill>
                  <a:srgbClr val="005194"/>
                </a:solidFill>
              </a:rPr>
              <a:t> „</a:t>
            </a:r>
            <a:r>
              <a:rPr lang="de-AT" sz="2400" dirty="0" err="1" smtClean="0">
                <a:solidFill>
                  <a:srgbClr val="005194"/>
                </a:solidFill>
              </a:rPr>
              <a:t>borrow</a:t>
            </a:r>
            <a:r>
              <a:rPr lang="de-AT" sz="2400" dirty="0" smtClean="0">
                <a:solidFill>
                  <a:srgbClr val="005194"/>
                </a:solidFill>
              </a:rPr>
              <a:t>“ </a:t>
            </a:r>
            <a:r>
              <a:rPr lang="de-AT" sz="2400" dirty="0" err="1" smtClean="0">
                <a:solidFill>
                  <a:srgbClr val="005194"/>
                </a:solidFill>
              </a:rPr>
              <a:t>these</a:t>
            </a:r>
            <a:r>
              <a:rPr lang="de-AT" sz="2400" dirty="0" smtClean="0">
                <a:solidFill>
                  <a:srgbClr val="005194"/>
                </a:solidFill>
              </a:rPr>
              <a:t> „</a:t>
            </a:r>
            <a:r>
              <a:rPr lang="de-AT" sz="2400" dirty="0" err="1" smtClean="0">
                <a:solidFill>
                  <a:srgbClr val="005194"/>
                </a:solidFill>
              </a:rPr>
              <a:t>books</a:t>
            </a:r>
            <a:r>
              <a:rPr lang="de-AT" sz="2400" dirty="0" smtClean="0">
                <a:solidFill>
                  <a:srgbClr val="005194"/>
                </a:solidFill>
              </a:rPr>
              <a:t>“ on </a:t>
            </a:r>
            <a:r>
              <a:rPr lang="de-AT" sz="2400" dirty="0" err="1" smtClean="0">
                <a:solidFill>
                  <a:srgbClr val="005194"/>
                </a:solidFill>
              </a:rPr>
              <a:t>site</a:t>
            </a:r>
            <a:r>
              <a:rPr lang="de-AT" sz="2400" dirty="0" smtClean="0">
                <a:solidFill>
                  <a:srgbClr val="005194"/>
                </a:solidFill>
              </a:rPr>
              <a:t> </a:t>
            </a:r>
            <a:r>
              <a:rPr lang="de-AT" sz="2400" dirty="0" err="1" smtClean="0">
                <a:solidFill>
                  <a:srgbClr val="005194"/>
                </a:solidFill>
              </a:rPr>
              <a:t>for</a:t>
            </a:r>
            <a:r>
              <a:rPr lang="de-AT" sz="2400" dirty="0" smtClean="0">
                <a:solidFill>
                  <a:srgbClr val="005194"/>
                </a:solidFill>
              </a:rPr>
              <a:t> personal </a:t>
            </a:r>
            <a:r>
              <a:rPr lang="de-AT" sz="2400" dirty="0" err="1" smtClean="0">
                <a:solidFill>
                  <a:srgbClr val="005194"/>
                </a:solidFill>
              </a:rPr>
              <a:t>discussions</a:t>
            </a:r>
            <a:r>
              <a:rPr lang="de-AT" sz="2400" dirty="0" smtClean="0">
                <a:solidFill>
                  <a:srgbClr val="005194"/>
                </a:solidFill>
              </a:rPr>
              <a:t> </a:t>
            </a:r>
            <a:r>
              <a:rPr lang="de-AT" sz="2400" dirty="0" err="1" smtClean="0">
                <a:solidFill>
                  <a:srgbClr val="005194"/>
                </a:solidFill>
              </a:rPr>
              <a:t>free</a:t>
            </a:r>
            <a:r>
              <a:rPr lang="de-AT" sz="2400" dirty="0" smtClean="0">
                <a:solidFill>
                  <a:srgbClr val="005194"/>
                </a:solidFill>
              </a:rPr>
              <a:t> </a:t>
            </a:r>
            <a:r>
              <a:rPr lang="de-AT" sz="2400" dirty="0" err="1" smtClean="0">
                <a:solidFill>
                  <a:srgbClr val="005194"/>
                </a:solidFill>
              </a:rPr>
              <a:t>of</a:t>
            </a:r>
            <a:r>
              <a:rPr lang="de-AT" sz="2400" dirty="0" smtClean="0">
                <a:solidFill>
                  <a:srgbClr val="005194"/>
                </a:solidFill>
              </a:rPr>
              <a:t> </a:t>
            </a:r>
            <a:r>
              <a:rPr lang="de-AT" sz="2400" dirty="0" err="1" smtClean="0">
                <a:solidFill>
                  <a:srgbClr val="005194"/>
                </a:solidFill>
              </a:rPr>
              <a:t>charge</a:t>
            </a:r>
            <a:r>
              <a:rPr lang="de-AT" sz="2400" dirty="0" smtClean="0">
                <a:solidFill>
                  <a:srgbClr val="005194"/>
                </a:solidFill>
              </a:rPr>
              <a:t>.</a:t>
            </a:r>
          </a:p>
          <a:p>
            <a:r>
              <a:rPr lang="de-AT" sz="2400" dirty="0" err="1" smtClean="0">
                <a:solidFill>
                  <a:srgbClr val="005194"/>
                </a:solidFill>
              </a:rPr>
              <a:t>Examples</a:t>
            </a:r>
            <a:r>
              <a:rPr lang="de-AT" sz="2400" dirty="0" smtClean="0">
                <a:solidFill>
                  <a:srgbClr val="005194"/>
                </a:solidFill>
              </a:rPr>
              <a:t> </a:t>
            </a:r>
            <a:r>
              <a:rPr lang="de-AT" sz="2400" dirty="0" err="1" smtClean="0">
                <a:solidFill>
                  <a:srgbClr val="005194"/>
                </a:solidFill>
              </a:rPr>
              <a:t>for</a:t>
            </a:r>
            <a:r>
              <a:rPr lang="de-AT" sz="2400" dirty="0" smtClean="0">
                <a:solidFill>
                  <a:srgbClr val="005194"/>
                </a:solidFill>
              </a:rPr>
              <a:t> „</a:t>
            </a:r>
            <a:r>
              <a:rPr lang="de-AT" sz="2400" dirty="0" err="1" smtClean="0">
                <a:solidFill>
                  <a:srgbClr val="005194"/>
                </a:solidFill>
              </a:rPr>
              <a:t>book</a:t>
            </a:r>
            <a:r>
              <a:rPr lang="de-AT" sz="2400" dirty="0" smtClean="0">
                <a:solidFill>
                  <a:srgbClr val="005194"/>
                </a:solidFill>
              </a:rPr>
              <a:t> </a:t>
            </a:r>
            <a:r>
              <a:rPr lang="de-AT" sz="2400" dirty="0" err="1" smtClean="0">
                <a:solidFill>
                  <a:srgbClr val="005194"/>
                </a:solidFill>
              </a:rPr>
              <a:t>titles</a:t>
            </a:r>
            <a:r>
              <a:rPr lang="de-AT" sz="2400" dirty="0" smtClean="0">
                <a:solidFill>
                  <a:srgbClr val="005194"/>
                </a:solidFill>
              </a:rPr>
              <a:t>“: </a:t>
            </a:r>
            <a:r>
              <a:rPr lang="de-AT" sz="2400" dirty="0" err="1" smtClean="0">
                <a:solidFill>
                  <a:srgbClr val="005194"/>
                </a:solidFill>
              </a:rPr>
              <a:t>imam</a:t>
            </a:r>
            <a:r>
              <a:rPr lang="de-AT" sz="2400" dirty="0" smtClean="0">
                <a:solidFill>
                  <a:srgbClr val="005194"/>
                </a:solidFill>
              </a:rPr>
              <a:t>, </a:t>
            </a:r>
            <a:r>
              <a:rPr lang="de-AT" sz="2400" dirty="0" err="1" smtClean="0">
                <a:solidFill>
                  <a:srgbClr val="005194"/>
                </a:solidFill>
              </a:rPr>
              <a:t>Jew</a:t>
            </a:r>
            <a:r>
              <a:rPr lang="de-AT" sz="2400" dirty="0" smtClean="0">
                <a:solidFill>
                  <a:srgbClr val="005194"/>
                </a:solidFill>
              </a:rPr>
              <a:t>, </a:t>
            </a:r>
            <a:r>
              <a:rPr lang="de-AT" sz="2400" dirty="0" err="1" smtClean="0">
                <a:solidFill>
                  <a:srgbClr val="005194"/>
                </a:solidFill>
              </a:rPr>
              <a:t>policeman</a:t>
            </a:r>
            <a:r>
              <a:rPr lang="de-AT" sz="2400" dirty="0" smtClean="0">
                <a:solidFill>
                  <a:srgbClr val="005194"/>
                </a:solidFill>
              </a:rPr>
              <a:t>, African </a:t>
            </a:r>
            <a:r>
              <a:rPr lang="de-AT" sz="2400" dirty="0" err="1" smtClean="0">
                <a:solidFill>
                  <a:srgbClr val="005194"/>
                </a:solidFill>
              </a:rPr>
              <a:t>asylum</a:t>
            </a:r>
            <a:r>
              <a:rPr lang="de-AT" sz="2400" dirty="0" smtClean="0">
                <a:solidFill>
                  <a:srgbClr val="005194"/>
                </a:solidFill>
              </a:rPr>
              <a:t> </a:t>
            </a:r>
            <a:r>
              <a:rPr lang="de-AT" sz="2400" dirty="0" err="1" smtClean="0">
                <a:solidFill>
                  <a:srgbClr val="005194"/>
                </a:solidFill>
              </a:rPr>
              <a:t>seeker</a:t>
            </a:r>
            <a:r>
              <a:rPr lang="de-AT" sz="2400" dirty="0" smtClean="0">
                <a:solidFill>
                  <a:srgbClr val="005194"/>
                </a:solidFill>
              </a:rPr>
              <a:t>, </a:t>
            </a:r>
            <a:r>
              <a:rPr lang="de-AT" sz="2400" dirty="0" err="1" smtClean="0">
                <a:solidFill>
                  <a:srgbClr val="005194"/>
                </a:solidFill>
              </a:rPr>
              <a:t>astrologist</a:t>
            </a:r>
            <a:r>
              <a:rPr lang="de-AT" sz="2400" dirty="0" smtClean="0">
                <a:solidFill>
                  <a:srgbClr val="005194"/>
                </a:solidFill>
              </a:rPr>
              <a:t>. </a:t>
            </a:r>
            <a:endParaRPr lang="de-AT" sz="2400" dirty="0">
              <a:solidFill>
                <a:srgbClr val="005194"/>
              </a:solidFill>
            </a:endParaRPr>
          </a:p>
        </p:txBody>
      </p:sp>
      <p:sp>
        <p:nvSpPr>
          <p:cNvPr id="4" name="Titel 1"/>
          <p:cNvSpPr>
            <a:spLocks noGrp="1"/>
          </p:cNvSpPr>
          <p:nvPr>
            <p:ph type="title"/>
          </p:nvPr>
        </p:nvSpPr>
        <p:spPr/>
        <p:txBody>
          <a:bodyPr/>
          <a:lstStyle/>
          <a:p>
            <a:r>
              <a:rPr lang="de-AT" b="1" dirty="0" smtClean="0">
                <a:solidFill>
                  <a:srgbClr val="005194"/>
                </a:solidFill>
              </a:rPr>
              <a:t>Living Books</a:t>
            </a:r>
            <a:endParaRPr lang="de-AT" b="1" dirty="0">
              <a:solidFill>
                <a:srgbClr val="005194"/>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a:buNone/>
            </a:pPr>
            <a:r>
              <a:rPr lang="de-AT" sz="2400" b="1" dirty="0" err="1" smtClean="0">
                <a:solidFill>
                  <a:srgbClr val="005194"/>
                </a:solidFill>
              </a:rPr>
              <a:t>Why</a:t>
            </a:r>
            <a:r>
              <a:rPr lang="de-AT" sz="2400" b="1" dirty="0" smtClean="0">
                <a:solidFill>
                  <a:srgbClr val="005194"/>
                </a:solidFill>
              </a:rPr>
              <a:t> innovative?</a:t>
            </a:r>
          </a:p>
          <a:p>
            <a:r>
              <a:rPr lang="de-AT" sz="2400" dirty="0" smtClean="0">
                <a:solidFill>
                  <a:srgbClr val="005194"/>
                </a:solidFill>
              </a:rPr>
              <a:t>People </a:t>
            </a:r>
            <a:r>
              <a:rPr lang="de-AT" sz="2400" dirty="0" err="1" smtClean="0">
                <a:solidFill>
                  <a:srgbClr val="005194"/>
                </a:solidFill>
              </a:rPr>
              <a:t>can</a:t>
            </a:r>
            <a:r>
              <a:rPr lang="de-AT" sz="2400" dirty="0" smtClean="0">
                <a:solidFill>
                  <a:srgbClr val="005194"/>
                </a:solidFill>
              </a:rPr>
              <a:t> </a:t>
            </a:r>
            <a:r>
              <a:rPr lang="de-AT" sz="2400" dirty="0" err="1" smtClean="0">
                <a:solidFill>
                  <a:srgbClr val="005194"/>
                </a:solidFill>
              </a:rPr>
              <a:t>come</a:t>
            </a:r>
            <a:r>
              <a:rPr lang="de-AT" sz="2400" dirty="0" smtClean="0">
                <a:solidFill>
                  <a:srgbClr val="005194"/>
                </a:solidFill>
              </a:rPr>
              <a:t> </a:t>
            </a:r>
            <a:r>
              <a:rPr lang="de-AT" sz="2400" dirty="0" err="1" smtClean="0">
                <a:solidFill>
                  <a:srgbClr val="005194"/>
                </a:solidFill>
              </a:rPr>
              <a:t>to</a:t>
            </a:r>
            <a:r>
              <a:rPr lang="de-AT" sz="2400" dirty="0" smtClean="0">
                <a:solidFill>
                  <a:srgbClr val="005194"/>
                </a:solidFill>
              </a:rPr>
              <a:t> </a:t>
            </a:r>
            <a:r>
              <a:rPr lang="de-AT" sz="2400" dirty="0" err="1" smtClean="0">
                <a:solidFill>
                  <a:srgbClr val="005194"/>
                </a:solidFill>
              </a:rPr>
              <a:t>terms</a:t>
            </a:r>
            <a:r>
              <a:rPr lang="de-AT" sz="2400" dirty="0" smtClean="0">
                <a:solidFill>
                  <a:srgbClr val="005194"/>
                </a:solidFill>
              </a:rPr>
              <a:t> </a:t>
            </a:r>
            <a:r>
              <a:rPr lang="de-AT" sz="2400" dirty="0" err="1" smtClean="0">
                <a:solidFill>
                  <a:srgbClr val="005194"/>
                </a:solidFill>
              </a:rPr>
              <a:t>with</a:t>
            </a:r>
            <a:r>
              <a:rPr lang="de-AT" sz="2400" dirty="0" smtClean="0">
                <a:solidFill>
                  <a:srgbClr val="005194"/>
                </a:solidFill>
              </a:rPr>
              <a:t> </a:t>
            </a:r>
            <a:r>
              <a:rPr lang="de-AT" sz="2400" dirty="0" err="1" smtClean="0">
                <a:solidFill>
                  <a:srgbClr val="005194"/>
                </a:solidFill>
              </a:rPr>
              <a:t>their</a:t>
            </a:r>
            <a:r>
              <a:rPr lang="de-AT" sz="2400" dirty="0" smtClean="0">
                <a:solidFill>
                  <a:srgbClr val="005194"/>
                </a:solidFill>
              </a:rPr>
              <a:t> </a:t>
            </a:r>
            <a:r>
              <a:rPr lang="de-AT" sz="2400" dirty="0" err="1" smtClean="0">
                <a:solidFill>
                  <a:srgbClr val="005194"/>
                </a:solidFill>
              </a:rPr>
              <a:t>own</a:t>
            </a:r>
            <a:r>
              <a:rPr lang="de-AT" sz="2400" dirty="0" smtClean="0">
                <a:solidFill>
                  <a:srgbClr val="005194"/>
                </a:solidFill>
              </a:rPr>
              <a:t> </a:t>
            </a:r>
            <a:r>
              <a:rPr lang="de-AT" sz="2400" dirty="0" err="1" smtClean="0">
                <a:solidFill>
                  <a:srgbClr val="005194"/>
                </a:solidFill>
              </a:rPr>
              <a:t>clichés</a:t>
            </a:r>
            <a:r>
              <a:rPr lang="de-AT" sz="2400" dirty="0" smtClean="0">
                <a:solidFill>
                  <a:srgbClr val="005194"/>
                </a:solidFill>
              </a:rPr>
              <a:t> in a </a:t>
            </a:r>
            <a:r>
              <a:rPr lang="de-AT" sz="2400" dirty="0" err="1" smtClean="0">
                <a:solidFill>
                  <a:srgbClr val="005194"/>
                </a:solidFill>
              </a:rPr>
              <a:t>playful</a:t>
            </a:r>
            <a:r>
              <a:rPr lang="de-AT" sz="2400" dirty="0" smtClean="0">
                <a:solidFill>
                  <a:srgbClr val="005194"/>
                </a:solidFill>
              </a:rPr>
              <a:t>, quick and </a:t>
            </a:r>
            <a:r>
              <a:rPr lang="de-AT" sz="2400" dirty="0" err="1" smtClean="0">
                <a:solidFill>
                  <a:srgbClr val="005194"/>
                </a:solidFill>
              </a:rPr>
              <a:t>quiet</a:t>
            </a:r>
            <a:r>
              <a:rPr lang="de-AT" sz="2400" dirty="0" smtClean="0">
                <a:solidFill>
                  <a:srgbClr val="005194"/>
                </a:solidFill>
              </a:rPr>
              <a:t> </a:t>
            </a:r>
            <a:r>
              <a:rPr lang="de-AT" sz="2400" dirty="0" err="1" smtClean="0">
                <a:solidFill>
                  <a:srgbClr val="005194"/>
                </a:solidFill>
              </a:rPr>
              <a:t>way</a:t>
            </a:r>
            <a:r>
              <a:rPr lang="de-AT" sz="2400" dirty="0" smtClean="0">
                <a:solidFill>
                  <a:srgbClr val="005194"/>
                </a:solidFill>
              </a:rPr>
              <a:t>. „Living </a:t>
            </a:r>
            <a:r>
              <a:rPr lang="de-AT" sz="2400" dirty="0" err="1" smtClean="0">
                <a:solidFill>
                  <a:srgbClr val="005194"/>
                </a:solidFill>
              </a:rPr>
              <a:t>library</a:t>
            </a:r>
            <a:r>
              <a:rPr lang="de-AT" sz="2400" dirty="0" smtClean="0">
                <a:solidFill>
                  <a:srgbClr val="005194"/>
                </a:solidFill>
              </a:rPr>
              <a:t>“ </a:t>
            </a:r>
            <a:r>
              <a:rPr lang="de-AT" sz="2400" dirty="0" err="1" smtClean="0">
                <a:solidFill>
                  <a:srgbClr val="005194"/>
                </a:solidFill>
              </a:rPr>
              <a:t>adapts</a:t>
            </a:r>
            <a:r>
              <a:rPr lang="de-AT" sz="2400" dirty="0" smtClean="0">
                <a:solidFill>
                  <a:srgbClr val="005194"/>
                </a:solidFill>
              </a:rPr>
              <a:t> </a:t>
            </a:r>
            <a:r>
              <a:rPr lang="de-AT" sz="2400" dirty="0" err="1" smtClean="0">
                <a:solidFill>
                  <a:srgbClr val="005194"/>
                </a:solidFill>
              </a:rPr>
              <a:t>itself</a:t>
            </a:r>
            <a:r>
              <a:rPr lang="de-AT" sz="2400" dirty="0" smtClean="0">
                <a:solidFill>
                  <a:srgbClr val="005194"/>
                </a:solidFill>
              </a:rPr>
              <a:t> well </a:t>
            </a:r>
            <a:r>
              <a:rPr lang="de-AT" sz="2400" dirty="0" err="1" smtClean="0">
                <a:solidFill>
                  <a:srgbClr val="005194"/>
                </a:solidFill>
              </a:rPr>
              <a:t>to</a:t>
            </a:r>
            <a:r>
              <a:rPr lang="de-AT" sz="2400" dirty="0" smtClean="0">
                <a:solidFill>
                  <a:srgbClr val="005194"/>
                </a:solidFill>
              </a:rPr>
              <a:t> </a:t>
            </a:r>
            <a:r>
              <a:rPr lang="de-AT" sz="2400" dirty="0" err="1" smtClean="0">
                <a:solidFill>
                  <a:srgbClr val="005194"/>
                </a:solidFill>
              </a:rPr>
              <a:t>any</a:t>
            </a:r>
            <a:r>
              <a:rPr lang="de-AT" sz="2400" dirty="0" smtClean="0">
                <a:solidFill>
                  <a:srgbClr val="005194"/>
                </a:solidFill>
              </a:rPr>
              <a:t> </a:t>
            </a:r>
            <a:r>
              <a:rPr lang="de-AT" sz="2400" dirty="0" err="1" smtClean="0">
                <a:solidFill>
                  <a:srgbClr val="005194"/>
                </a:solidFill>
              </a:rPr>
              <a:t>public</a:t>
            </a:r>
            <a:r>
              <a:rPr lang="de-AT" sz="2400" dirty="0" smtClean="0">
                <a:solidFill>
                  <a:srgbClr val="005194"/>
                </a:solidFill>
              </a:rPr>
              <a:t> </a:t>
            </a:r>
            <a:r>
              <a:rPr lang="de-AT" sz="2400" dirty="0" err="1" smtClean="0">
                <a:solidFill>
                  <a:srgbClr val="005194"/>
                </a:solidFill>
              </a:rPr>
              <a:t>space</a:t>
            </a:r>
            <a:r>
              <a:rPr lang="de-AT" sz="2400" dirty="0" smtClean="0">
                <a:solidFill>
                  <a:srgbClr val="005194"/>
                </a:solidFill>
              </a:rPr>
              <a:t>, </a:t>
            </a:r>
            <a:r>
              <a:rPr lang="de-AT" sz="2400" dirty="0" err="1" smtClean="0">
                <a:solidFill>
                  <a:srgbClr val="005194"/>
                </a:solidFill>
              </a:rPr>
              <a:t>opens</a:t>
            </a:r>
            <a:r>
              <a:rPr lang="de-AT" sz="2400" dirty="0" smtClean="0">
                <a:solidFill>
                  <a:srgbClr val="005194"/>
                </a:solidFill>
              </a:rPr>
              <a:t> </a:t>
            </a:r>
            <a:r>
              <a:rPr lang="de-AT" sz="2400" dirty="0" err="1" smtClean="0">
                <a:solidFill>
                  <a:srgbClr val="005194"/>
                </a:solidFill>
              </a:rPr>
              <a:t>it</a:t>
            </a:r>
            <a:r>
              <a:rPr lang="de-AT" sz="2400" dirty="0" smtClean="0">
                <a:solidFill>
                  <a:srgbClr val="005194"/>
                </a:solidFill>
              </a:rPr>
              <a:t> </a:t>
            </a:r>
            <a:r>
              <a:rPr lang="de-AT" sz="2400" dirty="0" err="1" smtClean="0">
                <a:solidFill>
                  <a:srgbClr val="005194"/>
                </a:solidFill>
              </a:rPr>
              <a:t>up</a:t>
            </a:r>
            <a:r>
              <a:rPr lang="de-AT" sz="2400" dirty="0" smtClean="0">
                <a:solidFill>
                  <a:srgbClr val="005194"/>
                </a:solidFill>
              </a:rPr>
              <a:t> </a:t>
            </a:r>
            <a:r>
              <a:rPr lang="de-AT" sz="2400" dirty="0" err="1" smtClean="0">
                <a:solidFill>
                  <a:srgbClr val="005194"/>
                </a:solidFill>
              </a:rPr>
              <a:t>for</a:t>
            </a:r>
            <a:r>
              <a:rPr lang="de-AT" sz="2400" dirty="0" smtClean="0">
                <a:solidFill>
                  <a:srgbClr val="005194"/>
                </a:solidFill>
              </a:rPr>
              <a:t> an </a:t>
            </a:r>
            <a:r>
              <a:rPr lang="de-AT" sz="2400" dirty="0" err="1" smtClean="0">
                <a:solidFill>
                  <a:srgbClr val="005194"/>
                </a:solidFill>
              </a:rPr>
              <a:t>intercultural</a:t>
            </a:r>
            <a:r>
              <a:rPr lang="de-AT" sz="2400" dirty="0" smtClean="0">
                <a:solidFill>
                  <a:srgbClr val="005194"/>
                </a:solidFill>
              </a:rPr>
              <a:t> </a:t>
            </a:r>
            <a:r>
              <a:rPr lang="de-AT" sz="2400" dirty="0" err="1" smtClean="0">
                <a:solidFill>
                  <a:srgbClr val="005194"/>
                </a:solidFill>
              </a:rPr>
              <a:t>dialogue</a:t>
            </a:r>
            <a:r>
              <a:rPr lang="de-AT" sz="2400" dirty="0" smtClean="0">
                <a:solidFill>
                  <a:srgbClr val="005194"/>
                </a:solidFill>
              </a:rPr>
              <a:t> in </a:t>
            </a:r>
            <a:r>
              <a:rPr lang="de-AT" sz="2400" dirty="0" err="1" smtClean="0">
                <a:solidFill>
                  <a:srgbClr val="005194"/>
                </a:solidFill>
              </a:rPr>
              <a:t>the</a:t>
            </a:r>
            <a:r>
              <a:rPr lang="de-AT" sz="2400" dirty="0" smtClean="0">
                <a:solidFill>
                  <a:srgbClr val="005194"/>
                </a:solidFill>
              </a:rPr>
              <a:t> </a:t>
            </a:r>
            <a:r>
              <a:rPr lang="de-AT" sz="2400" dirty="0" err="1" smtClean="0">
                <a:solidFill>
                  <a:srgbClr val="005194"/>
                </a:solidFill>
              </a:rPr>
              <a:t>broadest</a:t>
            </a:r>
            <a:r>
              <a:rPr lang="de-AT" sz="2400" dirty="0" smtClean="0">
                <a:solidFill>
                  <a:srgbClr val="005194"/>
                </a:solidFill>
              </a:rPr>
              <a:t> sense. </a:t>
            </a:r>
          </a:p>
          <a:p>
            <a:r>
              <a:rPr lang="de-AT" sz="2400" dirty="0" err="1" smtClean="0">
                <a:solidFill>
                  <a:srgbClr val="005194"/>
                </a:solidFill>
              </a:rPr>
              <a:t>Impressive</a:t>
            </a:r>
            <a:r>
              <a:rPr lang="de-AT" sz="2400" dirty="0" smtClean="0">
                <a:solidFill>
                  <a:srgbClr val="005194"/>
                </a:solidFill>
              </a:rPr>
              <a:t>, </a:t>
            </a:r>
            <a:r>
              <a:rPr lang="de-AT" sz="2400" dirty="0" err="1" smtClean="0">
                <a:solidFill>
                  <a:srgbClr val="005194"/>
                </a:solidFill>
              </a:rPr>
              <a:t>how</a:t>
            </a:r>
            <a:r>
              <a:rPr lang="de-AT" sz="2400" dirty="0" smtClean="0">
                <a:solidFill>
                  <a:srgbClr val="005194"/>
                </a:solidFill>
              </a:rPr>
              <a:t> </a:t>
            </a:r>
            <a:r>
              <a:rPr lang="de-AT" sz="2400" dirty="0" err="1" smtClean="0">
                <a:solidFill>
                  <a:srgbClr val="005194"/>
                </a:solidFill>
              </a:rPr>
              <a:t>provocatively</a:t>
            </a:r>
            <a:r>
              <a:rPr lang="de-AT" sz="2400" dirty="0" smtClean="0">
                <a:solidFill>
                  <a:srgbClr val="005194"/>
                </a:solidFill>
              </a:rPr>
              <a:t>, </a:t>
            </a:r>
            <a:r>
              <a:rPr lang="de-AT" sz="2400" dirty="0" err="1" smtClean="0">
                <a:solidFill>
                  <a:srgbClr val="005194"/>
                </a:solidFill>
              </a:rPr>
              <a:t>sensitively</a:t>
            </a:r>
            <a:r>
              <a:rPr lang="de-AT" sz="2400" dirty="0" smtClean="0">
                <a:solidFill>
                  <a:srgbClr val="005194"/>
                </a:solidFill>
              </a:rPr>
              <a:t>, </a:t>
            </a:r>
            <a:r>
              <a:rPr lang="de-AT" sz="2400" dirty="0" err="1" smtClean="0">
                <a:solidFill>
                  <a:srgbClr val="005194"/>
                </a:solidFill>
              </a:rPr>
              <a:t>easily</a:t>
            </a:r>
            <a:r>
              <a:rPr lang="de-AT" sz="2400" dirty="0" smtClean="0">
                <a:solidFill>
                  <a:srgbClr val="005194"/>
                </a:solidFill>
              </a:rPr>
              <a:t> </a:t>
            </a:r>
            <a:r>
              <a:rPr lang="de-AT" sz="2400" dirty="0" err="1" smtClean="0">
                <a:solidFill>
                  <a:srgbClr val="005194"/>
                </a:solidFill>
              </a:rPr>
              <a:t>encounter</a:t>
            </a:r>
            <a:r>
              <a:rPr lang="de-AT" sz="2400" dirty="0" smtClean="0">
                <a:solidFill>
                  <a:srgbClr val="005194"/>
                </a:solidFill>
              </a:rPr>
              <a:t> in </a:t>
            </a:r>
            <a:r>
              <a:rPr lang="de-AT" sz="2400" dirty="0" err="1" smtClean="0">
                <a:solidFill>
                  <a:srgbClr val="005194"/>
                </a:solidFill>
              </a:rPr>
              <a:t>diversity</a:t>
            </a:r>
            <a:r>
              <a:rPr lang="de-AT" sz="2400" dirty="0" smtClean="0">
                <a:solidFill>
                  <a:srgbClr val="005194"/>
                </a:solidFill>
              </a:rPr>
              <a:t> </a:t>
            </a:r>
            <a:r>
              <a:rPr lang="de-AT" sz="2400" dirty="0" err="1" smtClean="0">
                <a:solidFill>
                  <a:srgbClr val="005194"/>
                </a:solidFill>
              </a:rPr>
              <a:t>can</a:t>
            </a:r>
            <a:r>
              <a:rPr lang="de-AT" sz="2400" dirty="0" smtClean="0">
                <a:solidFill>
                  <a:srgbClr val="005194"/>
                </a:solidFill>
              </a:rPr>
              <a:t> </a:t>
            </a:r>
            <a:r>
              <a:rPr lang="de-AT" sz="2400" dirty="0" err="1" smtClean="0">
                <a:solidFill>
                  <a:srgbClr val="005194"/>
                </a:solidFill>
              </a:rPr>
              <a:t>be</a:t>
            </a:r>
            <a:r>
              <a:rPr lang="de-AT" sz="2400" dirty="0" smtClean="0">
                <a:solidFill>
                  <a:srgbClr val="005194"/>
                </a:solidFill>
              </a:rPr>
              <a:t> </a:t>
            </a:r>
            <a:r>
              <a:rPr lang="de-AT" sz="2400" dirty="0" err="1" smtClean="0">
                <a:solidFill>
                  <a:srgbClr val="005194"/>
                </a:solidFill>
              </a:rPr>
              <a:t>offered</a:t>
            </a:r>
            <a:r>
              <a:rPr lang="de-AT" sz="2400" dirty="0" smtClean="0">
                <a:solidFill>
                  <a:srgbClr val="005194"/>
                </a:solidFill>
              </a:rPr>
              <a:t>: </a:t>
            </a:r>
            <a:r>
              <a:rPr lang="de-AT" sz="2400" dirty="0" err="1" smtClean="0">
                <a:solidFill>
                  <a:srgbClr val="005194"/>
                </a:solidFill>
              </a:rPr>
              <a:t>appreciation</a:t>
            </a:r>
            <a:r>
              <a:rPr lang="de-AT" sz="2400" dirty="0" smtClean="0">
                <a:solidFill>
                  <a:srgbClr val="005194"/>
                </a:solidFill>
              </a:rPr>
              <a:t>, </a:t>
            </a:r>
            <a:r>
              <a:rPr lang="de-AT" sz="2400" dirty="0" err="1" smtClean="0">
                <a:solidFill>
                  <a:srgbClr val="005194"/>
                </a:solidFill>
              </a:rPr>
              <a:t>openness</a:t>
            </a:r>
            <a:r>
              <a:rPr lang="de-AT" sz="2400" dirty="0" smtClean="0">
                <a:solidFill>
                  <a:srgbClr val="005194"/>
                </a:solidFill>
              </a:rPr>
              <a:t>, </a:t>
            </a:r>
            <a:r>
              <a:rPr lang="de-AT" sz="2400" dirty="0" err="1" smtClean="0">
                <a:solidFill>
                  <a:srgbClr val="005194"/>
                </a:solidFill>
              </a:rPr>
              <a:t>interest</a:t>
            </a:r>
            <a:r>
              <a:rPr lang="de-AT" sz="2400" dirty="0" smtClean="0">
                <a:solidFill>
                  <a:srgbClr val="005194"/>
                </a:solidFill>
              </a:rPr>
              <a:t> </a:t>
            </a:r>
            <a:r>
              <a:rPr lang="de-AT" sz="2400" dirty="0" err="1" smtClean="0">
                <a:solidFill>
                  <a:srgbClr val="005194"/>
                </a:solidFill>
              </a:rPr>
              <a:t>without</a:t>
            </a:r>
            <a:r>
              <a:rPr lang="de-AT" sz="2400" dirty="0" smtClean="0">
                <a:solidFill>
                  <a:srgbClr val="005194"/>
                </a:solidFill>
              </a:rPr>
              <a:t> </a:t>
            </a:r>
            <a:r>
              <a:rPr lang="de-AT" sz="2400" dirty="0" err="1" smtClean="0">
                <a:solidFill>
                  <a:srgbClr val="005194"/>
                </a:solidFill>
              </a:rPr>
              <a:t>the</a:t>
            </a:r>
            <a:r>
              <a:rPr lang="de-AT" sz="2400" dirty="0" smtClean="0">
                <a:solidFill>
                  <a:srgbClr val="005194"/>
                </a:solidFill>
              </a:rPr>
              <a:t> </a:t>
            </a:r>
            <a:r>
              <a:rPr lang="de-AT" sz="2400" dirty="0" err="1" smtClean="0">
                <a:solidFill>
                  <a:srgbClr val="005194"/>
                </a:solidFill>
              </a:rPr>
              <a:t>intention</a:t>
            </a:r>
            <a:r>
              <a:rPr lang="de-AT" sz="2400" dirty="0" smtClean="0">
                <a:solidFill>
                  <a:srgbClr val="005194"/>
                </a:solidFill>
              </a:rPr>
              <a:t> </a:t>
            </a:r>
            <a:r>
              <a:rPr lang="de-AT" sz="2400" dirty="0" err="1" smtClean="0">
                <a:solidFill>
                  <a:srgbClr val="005194"/>
                </a:solidFill>
              </a:rPr>
              <a:t>to</a:t>
            </a:r>
            <a:r>
              <a:rPr lang="de-AT" sz="2400" dirty="0" smtClean="0">
                <a:solidFill>
                  <a:srgbClr val="005194"/>
                </a:solidFill>
              </a:rPr>
              <a:t> </a:t>
            </a:r>
            <a:r>
              <a:rPr lang="de-AT" sz="2400" dirty="0" err="1" smtClean="0">
                <a:solidFill>
                  <a:srgbClr val="005194"/>
                </a:solidFill>
              </a:rPr>
              <a:t>convince</a:t>
            </a:r>
            <a:r>
              <a:rPr lang="de-AT" sz="2400" dirty="0" smtClean="0">
                <a:solidFill>
                  <a:srgbClr val="005194"/>
                </a:solidFill>
              </a:rPr>
              <a:t> </a:t>
            </a:r>
            <a:r>
              <a:rPr lang="de-AT" sz="2400" dirty="0" err="1" smtClean="0">
                <a:solidFill>
                  <a:srgbClr val="005194"/>
                </a:solidFill>
              </a:rPr>
              <a:t>make</a:t>
            </a:r>
            <a:r>
              <a:rPr lang="de-AT" sz="2400" dirty="0" smtClean="0">
                <a:solidFill>
                  <a:srgbClr val="005194"/>
                </a:solidFill>
              </a:rPr>
              <a:t> </a:t>
            </a:r>
            <a:r>
              <a:rPr lang="de-AT" sz="2400" dirty="0" err="1" smtClean="0">
                <a:solidFill>
                  <a:srgbClr val="005194"/>
                </a:solidFill>
              </a:rPr>
              <a:t>as</a:t>
            </a:r>
            <a:r>
              <a:rPr lang="de-AT" sz="2400" dirty="0" smtClean="0">
                <a:solidFill>
                  <a:srgbClr val="005194"/>
                </a:solidFill>
              </a:rPr>
              <a:t> a </a:t>
            </a:r>
            <a:r>
              <a:rPr lang="de-AT" sz="2400" dirty="0" err="1" smtClean="0">
                <a:solidFill>
                  <a:srgbClr val="005194"/>
                </a:solidFill>
              </a:rPr>
              <a:t>consequence</a:t>
            </a:r>
            <a:r>
              <a:rPr lang="de-AT" sz="2400" dirty="0" smtClean="0">
                <a:solidFill>
                  <a:srgbClr val="005194"/>
                </a:solidFill>
              </a:rPr>
              <a:t> </a:t>
            </a:r>
            <a:r>
              <a:rPr lang="de-AT" sz="2400" dirty="0" err="1" smtClean="0">
                <a:solidFill>
                  <a:srgbClr val="005194"/>
                </a:solidFill>
              </a:rPr>
              <a:t>life</a:t>
            </a:r>
            <a:r>
              <a:rPr lang="de-AT" sz="2400" dirty="0" smtClean="0">
                <a:solidFill>
                  <a:srgbClr val="005194"/>
                </a:solidFill>
              </a:rPr>
              <a:t> </a:t>
            </a:r>
            <a:r>
              <a:rPr lang="de-AT" sz="2400" dirty="0" err="1" smtClean="0">
                <a:solidFill>
                  <a:srgbClr val="005194"/>
                </a:solidFill>
              </a:rPr>
              <a:t>easier</a:t>
            </a:r>
            <a:r>
              <a:rPr lang="de-AT" sz="2400" dirty="0" smtClean="0">
                <a:solidFill>
                  <a:srgbClr val="005194"/>
                </a:solidFill>
              </a:rPr>
              <a:t>…</a:t>
            </a:r>
            <a:endParaRPr lang="de-AT" sz="2400" dirty="0">
              <a:solidFill>
                <a:srgbClr val="005194"/>
              </a:solidFill>
            </a:endParaRPr>
          </a:p>
        </p:txBody>
      </p:sp>
      <p:sp>
        <p:nvSpPr>
          <p:cNvPr id="4" name="Titel 1"/>
          <p:cNvSpPr>
            <a:spLocks noGrp="1"/>
          </p:cNvSpPr>
          <p:nvPr>
            <p:ph type="title"/>
          </p:nvPr>
        </p:nvSpPr>
        <p:spPr/>
        <p:txBody>
          <a:bodyPr/>
          <a:lstStyle/>
          <a:p>
            <a:r>
              <a:rPr lang="de-AT" b="1" dirty="0" smtClean="0">
                <a:solidFill>
                  <a:srgbClr val="005194"/>
                </a:solidFill>
              </a:rPr>
              <a:t>Living Books</a:t>
            </a:r>
            <a:endParaRPr lang="de-AT" b="1" dirty="0">
              <a:solidFill>
                <a:srgbClr val="005194"/>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Y:\SozialMarie\SozialMarie2008\Bilder Preisträger 2008\01-062-Living Books\Karin\living books 6.jpg"/>
          <p:cNvPicPr>
            <a:picLocks noChangeAspect="1" noChangeArrowheads="1"/>
          </p:cNvPicPr>
          <p:nvPr/>
        </p:nvPicPr>
        <p:blipFill>
          <a:blip r:embed="rId2" cstate="print"/>
          <a:srcRect/>
          <a:stretch>
            <a:fillRect/>
          </a:stretch>
        </p:blipFill>
        <p:spPr bwMode="auto">
          <a:xfrm>
            <a:off x="1259632" y="3159224"/>
            <a:ext cx="4818154" cy="3438128"/>
          </a:xfrm>
          <a:prstGeom prst="rect">
            <a:avLst/>
          </a:prstGeom>
          <a:noFill/>
        </p:spPr>
      </p:pic>
      <p:pic>
        <p:nvPicPr>
          <p:cNvPr id="7172" name="Picture 4" descr="Y:\SozialMarie\SozialMarie2008\Bilder Preisträger 2008\01-062-Living Books\Karin\living books 5.jpg"/>
          <p:cNvPicPr>
            <a:picLocks noChangeAspect="1" noChangeArrowheads="1"/>
          </p:cNvPicPr>
          <p:nvPr/>
        </p:nvPicPr>
        <p:blipFill>
          <a:blip r:embed="rId3" cstate="print"/>
          <a:srcRect/>
          <a:stretch>
            <a:fillRect/>
          </a:stretch>
        </p:blipFill>
        <p:spPr bwMode="auto">
          <a:xfrm>
            <a:off x="323528" y="448768"/>
            <a:ext cx="4176464" cy="2980232"/>
          </a:xfrm>
          <a:prstGeom prst="rect">
            <a:avLst/>
          </a:prstGeom>
          <a:noFill/>
        </p:spPr>
      </p:pic>
      <p:pic>
        <p:nvPicPr>
          <p:cNvPr id="7170" name="Picture 2" descr="Y:\SozialMarie\SozialMarie2008\Bilder Preisträger 2008\01-062-Living Books\Karin\living books Pressefoto 13.jpg"/>
          <p:cNvPicPr>
            <a:picLocks noChangeAspect="1" noChangeArrowheads="1"/>
          </p:cNvPicPr>
          <p:nvPr/>
        </p:nvPicPr>
        <p:blipFill>
          <a:blip r:embed="rId4" cstate="print"/>
          <a:srcRect/>
          <a:stretch>
            <a:fillRect/>
          </a:stretch>
        </p:blipFill>
        <p:spPr bwMode="auto">
          <a:xfrm>
            <a:off x="5652120" y="1700808"/>
            <a:ext cx="3275583" cy="233738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23528" y="318710"/>
            <a:ext cx="8352928" cy="6278642"/>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rgbClr val="005194"/>
                </a:solidFill>
                <a:effectLst/>
                <a:ea typeface="Times New Roman" pitchFamily="18" charset="0"/>
                <a:cs typeface="Arial" pitchFamily="34" charset="0"/>
              </a:rPr>
              <a:t>Social Housing Reconstruction Camp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5194"/>
                </a:solidFill>
                <a:effectLst/>
                <a:ea typeface="Times New Roman" pitchFamily="18" charset="0"/>
                <a:cs typeface="Arial" pitchFamily="34" charset="0"/>
              </a:rPr>
              <a:t>Volunteers reduce housing shortage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sz="1400" b="1" i="0" u="none" strike="noStrike" cap="none" normalizeH="0" baseline="0" dirty="0" smtClean="0">
              <a:ln>
                <a:noFill/>
              </a:ln>
              <a:solidFill>
                <a:srgbClr val="005194"/>
              </a:solidFill>
              <a:effectLs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sz="1400" b="1" i="0" u="none" strike="noStrike" cap="none" normalizeH="0" baseline="0" dirty="0" smtClean="0">
              <a:ln>
                <a:noFill/>
              </a:ln>
              <a:solidFill>
                <a:srgbClr val="005194"/>
              </a:solidFill>
              <a:effectLs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de-CH" sz="2200" b="1" dirty="0" smtClean="0">
                <a:solidFill>
                  <a:srgbClr val="005194"/>
                </a:solidFill>
                <a:ea typeface="Times New Roman" pitchFamily="18" charset="0"/>
                <a:cs typeface="Arial" pitchFamily="34" charset="0"/>
              </a:rPr>
              <a:t>Project:</a:t>
            </a:r>
            <a:endParaRPr kumimoji="0" lang="de-CH" sz="2200" b="1" i="0" u="none" strike="noStrike" cap="none" normalizeH="0" baseline="0" dirty="0" smtClean="0">
              <a:ln>
                <a:noFill/>
              </a:ln>
              <a:solidFill>
                <a:srgbClr val="005194"/>
              </a:solidFill>
              <a:effectLst/>
              <a:ea typeface="Times New Roman" pitchFamily="18" charset="0"/>
              <a:cs typeface="Arial" pitchFamily="34" charset="0"/>
            </a:endParaRPr>
          </a:p>
          <a:p>
            <a:pPr eaLnBrk="0" fontAlgn="base" hangingPunct="0">
              <a:spcBef>
                <a:spcPct val="0"/>
              </a:spcBef>
              <a:spcAft>
                <a:spcPts val="600"/>
              </a:spcAft>
              <a:buFont typeface="Arial" pitchFamily="34" charset="0"/>
              <a:buChar char="•"/>
            </a:pPr>
            <a:r>
              <a:rPr kumimoji="0" lang="en-GB" sz="2200" b="0" i="0" u="none" strike="noStrike" cap="none" normalizeH="0" baseline="0" dirty="0" smtClean="0">
                <a:ln>
                  <a:noFill/>
                </a:ln>
                <a:solidFill>
                  <a:srgbClr val="005194"/>
                </a:solidFill>
                <a:effectLst/>
                <a:ea typeface="Times New Roman" pitchFamily="18" charset="0"/>
                <a:cs typeface="Arial" pitchFamily="34" charset="0"/>
              </a:rPr>
              <a:t> Since  2009</a:t>
            </a:r>
          </a:p>
          <a:p>
            <a:pPr eaLnBrk="0" fontAlgn="base" hangingPunct="0">
              <a:spcBef>
                <a:spcPct val="0"/>
              </a:spcBef>
              <a:spcAft>
                <a:spcPts val="600"/>
              </a:spcAft>
              <a:buFont typeface="Arial" pitchFamily="34" charset="0"/>
              <a:buChar char="•"/>
            </a:pPr>
            <a:r>
              <a:rPr lang="en-GB" sz="2200" dirty="0" smtClean="0">
                <a:solidFill>
                  <a:srgbClr val="005194"/>
                </a:solidFill>
                <a:ea typeface="Times New Roman" pitchFamily="18" charset="0"/>
                <a:cs typeface="Arial" pitchFamily="34" charset="0"/>
              </a:rPr>
              <a:t> S</a:t>
            </a:r>
            <a:r>
              <a:rPr kumimoji="0" lang="en-GB" sz="2200" b="0" i="0" u="none" strike="noStrike" cap="none" normalizeH="0" baseline="0" dirty="0" smtClean="0">
                <a:ln>
                  <a:noFill/>
                </a:ln>
                <a:solidFill>
                  <a:srgbClr val="005194"/>
                </a:solidFill>
                <a:effectLst/>
                <a:ea typeface="Times New Roman" pitchFamily="18" charset="0"/>
                <a:cs typeface="Arial" pitchFamily="34" charset="0"/>
              </a:rPr>
              <a:t>ome </a:t>
            </a:r>
            <a:r>
              <a:rPr kumimoji="0" lang="en-GB" sz="2200" b="1" i="0" u="none" strike="noStrike" cap="none" normalizeH="0" baseline="0" dirty="0" smtClean="0">
                <a:ln>
                  <a:noFill/>
                </a:ln>
                <a:solidFill>
                  <a:srgbClr val="005194"/>
                </a:solidFill>
                <a:effectLst/>
                <a:ea typeface="Times New Roman" pitchFamily="18" charset="0"/>
                <a:cs typeface="Arial" pitchFamily="34" charset="0"/>
              </a:rPr>
              <a:t>500 people </a:t>
            </a:r>
            <a:r>
              <a:rPr kumimoji="0" lang="en-GB" sz="2200" b="0" i="0" u="none" strike="noStrike" cap="none" normalizeH="0" baseline="0" dirty="0" smtClean="0">
                <a:ln>
                  <a:noFill/>
                </a:ln>
                <a:solidFill>
                  <a:srgbClr val="005194"/>
                </a:solidFill>
                <a:effectLst/>
                <a:ea typeface="Times New Roman" pitchFamily="18" charset="0"/>
                <a:cs typeface="Arial" pitchFamily="34" charset="0"/>
              </a:rPr>
              <a:t>are living in the buildings of a former military hospital in the town of </a:t>
            </a:r>
            <a:r>
              <a:rPr kumimoji="0" lang="en-GB" sz="2200" b="0" i="0" u="none" strike="noStrike" cap="none" normalizeH="0" baseline="0" dirty="0" err="1" smtClean="0">
                <a:ln>
                  <a:noFill/>
                </a:ln>
                <a:solidFill>
                  <a:srgbClr val="005194"/>
                </a:solidFill>
                <a:effectLst/>
                <a:ea typeface="Times New Roman" pitchFamily="18" charset="0"/>
                <a:cs typeface="Arial" pitchFamily="34" charset="0"/>
              </a:rPr>
              <a:t>Nagykanizsa</a:t>
            </a:r>
            <a:r>
              <a:rPr kumimoji="0" lang="en-GB" sz="2200" b="0" i="0" u="none" strike="noStrike" cap="none" normalizeH="0" baseline="0" dirty="0" smtClean="0">
                <a:ln>
                  <a:noFill/>
                </a:ln>
                <a:solidFill>
                  <a:srgbClr val="005194"/>
                </a:solidFill>
                <a:effectLst/>
                <a:ea typeface="Times New Roman" pitchFamily="18" charset="0"/>
                <a:cs typeface="Arial" pitchFamily="34" charset="0"/>
              </a:rPr>
              <a:t>, Western Hungary</a:t>
            </a:r>
          </a:p>
          <a:p>
            <a:pPr eaLnBrk="0" fontAlgn="base" hangingPunct="0">
              <a:spcBef>
                <a:spcPct val="0"/>
              </a:spcBef>
              <a:spcAft>
                <a:spcPts val="600"/>
              </a:spcAft>
              <a:buFont typeface="Arial" pitchFamily="34" charset="0"/>
              <a:buChar char="•"/>
            </a:pPr>
            <a:r>
              <a:rPr lang="en-GB" sz="2200" dirty="0">
                <a:solidFill>
                  <a:srgbClr val="005194"/>
                </a:solidFill>
                <a:ea typeface="Times New Roman" pitchFamily="18" charset="0"/>
                <a:cs typeface="Arial" pitchFamily="34" charset="0"/>
              </a:rPr>
              <a:t> </a:t>
            </a:r>
            <a:r>
              <a:rPr kumimoji="0" lang="en-GB" sz="2200" b="0" i="0" u="none" strike="noStrike" cap="none" normalizeH="0" baseline="0" dirty="0" smtClean="0">
                <a:ln>
                  <a:noFill/>
                </a:ln>
                <a:solidFill>
                  <a:srgbClr val="005194"/>
                </a:solidFill>
                <a:effectLst/>
                <a:ea typeface="Times New Roman" pitchFamily="18" charset="0"/>
                <a:cs typeface="Arial" pitchFamily="34" charset="0"/>
              </a:rPr>
              <a:t>A group of </a:t>
            </a:r>
            <a:r>
              <a:rPr kumimoji="0" lang="en-GB" sz="2200" b="1" i="0" u="none" strike="noStrike" cap="none" normalizeH="0" baseline="0" dirty="0" smtClean="0">
                <a:ln>
                  <a:noFill/>
                </a:ln>
                <a:solidFill>
                  <a:srgbClr val="005194"/>
                </a:solidFill>
                <a:effectLst/>
                <a:ea typeface="Times New Roman" pitchFamily="18" charset="0"/>
                <a:cs typeface="Arial" pitchFamily="34" charset="0"/>
              </a:rPr>
              <a:t>young politically motivated people </a:t>
            </a:r>
            <a:r>
              <a:rPr kumimoji="0" lang="en-GB" sz="2200" b="0" i="0" u="none" strike="noStrike" cap="none" normalizeH="0" baseline="0" dirty="0" smtClean="0">
                <a:ln>
                  <a:noFill/>
                </a:ln>
                <a:solidFill>
                  <a:srgbClr val="005194"/>
                </a:solidFill>
                <a:effectLst/>
                <a:ea typeface="Times New Roman" pitchFamily="18" charset="0"/>
                <a:cs typeface="Arial" pitchFamily="34" charset="0"/>
              </a:rPr>
              <a:t>from Budapest are organising working camps</a:t>
            </a:r>
          </a:p>
          <a:p>
            <a:pPr eaLnBrk="0" fontAlgn="base" hangingPunct="0">
              <a:spcBef>
                <a:spcPct val="0"/>
              </a:spcBef>
              <a:spcAft>
                <a:spcPts val="600"/>
              </a:spcAft>
              <a:buFont typeface="Arial" pitchFamily="34" charset="0"/>
              <a:buChar char="•"/>
            </a:pPr>
            <a:r>
              <a:rPr lang="en-GB" sz="2200" dirty="0">
                <a:solidFill>
                  <a:srgbClr val="005194"/>
                </a:solidFill>
                <a:ea typeface="Times New Roman" pitchFamily="18" charset="0"/>
                <a:cs typeface="Arial" pitchFamily="34" charset="0"/>
              </a:rPr>
              <a:t> </a:t>
            </a:r>
            <a:r>
              <a:rPr kumimoji="0" lang="en-GB" sz="2200" b="0" i="0" u="none" strike="noStrike" cap="none" normalizeH="0" baseline="0" dirty="0" smtClean="0">
                <a:ln>
                  <a:noFill/>
                </a:ln>
                <a:solidFill>
                  <a:srgbClr val="005194"/>
                </a:solidFill>
                <a:effectLst/>
                <a:ea typeface="Times New Roman" pitchFamily="18" charset="0"/>
                <a:cs typeface="Arial" pitchFamily="34" charset="0"/>
              </a:rPr>
              <a:t>Over 100 Hungarian and international volunteer workers are teaming up with locals on-site to </a:t>
            </a:r>
            <a:r>
              <a:rPr kumimoji="0" lang="en-GB" sz="2200" b="1" i="0" u="none" strike="noStrike" cap="none" normalizeH="0" baseline="0" dirty="0" smtClean="0">
                <a:ln>
                  <a:noFill/>
                </a:ln>
                <a:solidFill>
                  <a:srgbClr val="005194"/>
                </a:solidFill>
                <a:effectLst/>
                <a:ea typeface="Times New Roman" pitchFamily="18" charset="0"/>
                <a:cs typeface="Arial" pitchFamily="34" charset="0"/>
              </a:rPr>
              <a:t>renovate rundown social apartments </a:t>
            </a:r>
            <a:r>
              <a:rPr kumimoji="0" lang="en-GB" sz="2200" b="0" i="0" u="none" strike="noStrike" cap="none" normalizeH="0" baseline="0" dirty="0" smtClean="0">
                <a:ln>
                  <a:noFill/>
                </a:ln>
                <a:solidFill>
                  <a:srgbClr val="005194"/>
                </a:solidFill>
                <a:effectLst/>
                <a:ea typeface="Times New Roman" pitchFamily="18" charset="0"/>
                <a:cs typeface="Arial" pitchFamily="34" charset="0"/>
              </a:rPr>
              <a:t>and fit better insulation </a:t>
            </a:r>
          </a:p>
          <a:p>
            <a:pPr eaLnBrk="0" fontAlgn="base" hangingPunct="0">
              <a:spcBef>
                <a:spcPct val="0"/>
              </a:spcBef>
              <a:spcAft>
                <a:spcPts val="600"/>
              </a:spcAft>
              <a:buFont typeface="Arial" pitchFamily="34" charset="0"/>
              <a:buChar char="•"/>
            </a:pPr>
            <a:r>
              <a:rPr lang="en-GB" sz="2200" dirty="0">
                <a:solidFill>
                  <a:srgbClr val="005194"/>
                </a:solidFill>
                <a:ea typeface="Times New Roman" pitchFamily="18" charset="0"/>
                <a:cs typeface="Arial" pitchFamily="34" charset="0"/>
              </a:rPr>
              <a:t> </a:t>
            </a:r>
            <a:r>
              <a:rPr kumimoji="0" lang="en-GB" sz="2200" b="0" i="0" u="none" strike="noStrike" cap="none" normalizeH="0" baseline="0" dirty="0" smtClean="0">
                <a:ln>
                  <a:noFill/>
                </a:ln>
                <a:solidFill>
                  <a:srgbClr val="005194"/>
                </a:solidFill>
                <a:effectLst/>
                <a:ea typeface="Times New Roman" pitchFamily="18" charset="0"/>
                <a:cs typeface="Arial" pitchFamily="34" charset="0"/>
              </a:rPr>
              <a:t>A </a:t>
            </a:r>
            <a:r>
              <a:rPr kumimoji="0" lang="en-GB" sz="2200" b="1" i="0" u="none" strike="noStrike" cap="none" normalizeH="0" baseline="0" dirty="0" smtClean="0">
                <a:ln>
                  <a:noFill/>
                </a:ln>
                <a:solidFill>
                  <a:srgbClr val="005194"/>
                </a:solidFill>
                <a:effectLst/>
                <a:ea typeface="Times New Roman" pitchFamily="18" charset="0"/>
                <a:cs typeface="Arial" pitchFamily="34" charset="0"/>
              </a:rPr>
              <a:t>contract with the local community </a:t>
            </a:r>
            <a:r>
              <a:rPr kumimoji="0" lang="en-GB" sz="2200" b="0" i="0" u="none" strike="noStrike" cap="none" normalizeH="0" baseline="0" dirty="0" smtClean="0">
                <a:ln>
                  <a:noFill/>
                </a:ln>
                <a:solidFill>
                  <a:srgbClr val="005194"/>
                </a:solidFill>
                <a:effectLst/>
                <a:ea typeface="Times New Roman" pitchFamily="18" charset="0"/>
                <a:cs typeface="Arial" pitchFamily="34" charset="0"/>
              </a:rPr>
              <a:t>enables the tenants to reduce their rent and prevents them from having to move to the slum dwellings on the edge of the settlement</a:t>
            </a:r>
          </a:p>
          <a:p>
            <a:pPr eaLnBrk="0" fontAlgn="base" hangingPunct="0">
              <a:spcBef>
                <a:spcPct val="0"/>
              </a:spcBef>
              <a:spcAft>
                <a:spcPct val="0"/>
              </a:spcAft>
            </a:pPr>
            <a:endParaRPr kumimoji="0" lang="de-AT" sz="1600" b="0" i="0" u="none" strike="noStrike" cap="none" normalizeH="0" baseline="0" dirty="0" smtClean="0">
              <a:ln>
                <a:noFill/>
              </a:ln>
              <a:solidFill>
                <a:srgbClr val="005194"/>
              </a:solidFill>
              <a:effectLst/>
              <a:cs typeface="Arial" pitchFamily="34" charset="0"/>
            </a:endParaRPr>
          </a:p>
          <a:p>
            <a:pPr eaLnBrk="0" fontAlgn="base" hangingPunct="0">
              <a:spcBef>
                <a:spcPct val="0"/>
              </a:spcBef>
              <a:spcAft>
                <a:spcPct val="0"/>
              </a:spcAft>
            </a:pPr>
            <a:endParaRPr kumimoji="0" lang="en-GB" sz="1600" b="0" i="0" u="none" strike="noStrike" cap="none" normalizeH="0" baseline="0" dirty="0" smtClean="0">
              <a:ln>
                <a:noFill/>
              </a:ln>
              <a:solidFill>
                <a:srgbClr val="005194"/>
              </a:solidFill>
              <a:effectLst/>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92696"/>
            <a:ext cx="8229600" cy="1143000"/>
          </a:xfrm>
        </p:spPr>
        <p:txBody>
          <a:bodyPr>
            <a:normAutofit fontScale="90000"/>
          </a:bodyPr>
          <a:lstStyle/>
          <a:p>
            <a:pPr lvl="0" fontAlgn="base">
              <a:spcAft>
                <a:spcPct val="0"/>
              </a:spcAft>
            </a:pPr>
            <a:r>
              <a:rPr lang="en-GB" sz="3600" b="1" dirty="0" smtClean="0">
                <a:solidFill>
                  <a:srgbClr val="005194"/>
                </a:solidFill>
                <a:ea typeface="Times New Roman" pitchFamily="18" charset="0"/>
                <a:cs typeface="Arial" pitchFamily="34" charset="0"/>
              </a:rPr>
              <a:t>Social Housing Reconstruction Camp </a:t>
            </a:r>
            <a:r>
              <a:rPr lang="en-GB" b="1" dirty="0" smtClean="0">
                <a:solidFill>
                  <a:srgbClr val="005194"/>
                </a:solidFill>
                <a:ea typeface="Times New Roman" pitchFamily="18" charset="0"/>
                <a:cs typeface="Arial" pitchFamily="34" charset="0"/>
              </a:rPr>
              <a:t/>
            </a:r>
            <a:br>
              <a:rPr lang="en-GB" b="1" dirty="0" smtClean="0">
                <a:solidFill>
                  <a:srgbClr val="005194"/>
                </a:solidFill>
                <a:ea typeface="Times New Roman" pitchFamily="18" charset="0"/>
                <a:cs typeface="Arial" pitchFamily="34" charset="0"/>
              </a:rPr>
            </a:br>
            <a:r>
              <a:rPr lang="en-GB" sz="2700" dirty="0" smtClean="0">
                <a:solidFill>
                  <a:srgbClr val="005194"/>
                </a:solidFill>
                <a:ea typeface="Times New Roman" pitchFamily="18" charset="0"/>
                <a:cs typeface="Arial" pitchFamily="34" charset="0"/>
              </a:rPr>
              <a:t>Volunteers reduce housing shortage</a:t>
            </a:r>
            <a:r>
              <a:rPr lang="en-GB" sz="3600" dirty="0" smtClean="0">
                <a:solidFill>
                  <a:srgbClr val="005194"/>
                </a:solidFill>
                <a:ea typeface="Times New Roman" pitchFamily="18" charset="0"/>
                <a:cs typeface="Arial" pitchFamily="34" charset="0"/>
              </a:rPr>
              <a:t/>
            </a:r>
            <a:br>
              <a:rPr lang="en-GB" sz="3600" dirty="0" smtClean="0">
                <a:solidFill>
                  <a:srgbClr val="005194"/>
                </a:solidFill>
                <a:ea typeface="Times New Roman" pitchFamily="18" charset="0"/>
                <a:cs typeface="Arial" pitchFamily="34" charset="0"/>
              </a:rPr>
            </a:br>
            <a:endParaRPr lang="de-AT" dirty="0"/>
          </a:p>
        </p:txBody>
      </p:sp>
      <p:sp>
        <p:nvSpPr>
          <p:cNvPr id="3" name="Inhaltsplatzhalter 2"/>
          <p:cNvSpPr>
            <a:spLocks noGrp="1"/>
          </p:cNvSpPr>
          <p:nvPr>
            <p:ph idx="1"/>
          </p:nvPr>
        </p:nvSpPr>
        <p:spPr/>
        <p:txBody>
          <a:bodyPr>
            <a:normAutofit/>
          </a:bodyPr>
          <a:lstStyle/>
          <a:p>
            <a:pPr eaLnBrk="0" fontAlgn="base" hangingPunct="0">
              <a:spcBef>
                <a:spcPct val="0"/>
              </a:spcBef>
              <a:spcAft>
                <a:spcPct val="0"/>
              </a:spcAft>
              <a:buNone/>
            </a:pPr>
            <a:r>
              <a:rPr lang="de-AT" sz="2000" b="1" dirty="0" err="1" smtClean="0">
                <a:solidFill>
                  <a:srgbClr val="005194"/>
                </a:solidFill>
                <a:cs typeface="Arial" pitchFamily="34" charset="0"/>
              </a:rPr>
              <a:t>Why</a:t>
            </a:r>
            <a:r>
              <a:rPr lang="de-AT" sz="2000" b="1" dirty="0" smtClean="0">
                <a:solidFill>
                  <a:srgbClr val="005194"/>
                </a:solidFill>
                <a:cs typeface="Arial" pitchFamily="34" charset="0"/>
              </a:rPr>
              <a:t> innovative? </a:t>
            </a:r>
          </a:p>
          <a:p>
            <a:pPr eaLnBrk="0" fontAlgn="base" hangingPunct="0">
              <a:spcBef>
                <a:spcPct val="0"/>
              </a:spcBef>
              <a:spcAft>
                <a:spcPct val="0"/>
              </a:spcAft>
              <a:buNone/>
            </a:pPr>
            <a:endParaRPr lang="de-AT" sz="2000" b="1" dirty="0" smtClean="0">
              <a:solidFill>
                <a:srgbClr val="005194"/>
              </a:solidFill>
              <a:cs typeface="Arial" pitchFamily="34" charset="0"/>
            </a:endParaRPr>
          </a:p>
          <a:p>
            <a:pPr marL="0" lvl="0" indent="0" eaLnBrk="0" fontAlgn="base" hangingPunct="0">
              <a:spcBef>
                <a:spcPct val="0"/>
              </a:spcBef>
              <a:spcAft>
                <a:spcPts val="600"/>
              </a:spcAft>
            </a:pPr>
            <a:r>
              <a:rPr lang="en-GB" sz="2000" dirty="0" smtClean="0">
                <a:solidFill>
                  <a:srgbClr val="005194"/>
                </a:solidFill>
                <a:ea typeface="Times New Roman" pitchFamily="18" charset="0"/>
                <a:cs typeface="Arial" pitchFamily="34" charset="0"/>
              </a:rPr>
              <a:t> The shortage of housing is a widespread symptom of poverty in Hungary. These students have noted the problem and developed a project with </a:t>
            </a:r>
            <a:r>
              <a:rPr lang="en-GB" sz="2000" b="1" dirty="0" smtClean="0">
                <a:solidFill>
                  <a:srgbClr val="005194"/>
                </a:solidFill>
                <a:ea typeface="Times New Roman" pitchFamily="18" charset="0"/>
                <a:cs typeface="Arial" pitchFamily="34" charset="0"/>
              </a:rPr>
              <a:t>multiple impacts</a:t>
            </a:r>
            <a:r>
              <a:rPr lang="en-GB" sz="2000" dirty="0" smtClean="0">
                <a:solidFill>
                  <a:srgbClr val="005194"/>
                </a:solidFill>
                <a:ea typeface="Times New Roman" pitchFamily="18" charset="0"/>
                <a:cs typeface="Arial" pitchFamily="34" charset="0"/>
              </a:rPr>
              <a:t>: </a:t>
            </a:r>
          </a:p>
          <a:p>
            <a:pPr lvl="1" eaLnBrk="0" fontAlgn="base" hangingPunct="0">
              <a:spcBef>
                <a:spcPct val="0"/>
              </a:spcBef>
              <a:spcAft>
                <a:spcPts val="600"/>
              </a:spcAft>
              <a:buFontTx/>
              <a:buChar char="-"/>
            </a:pPr>
            <a:r>
              <a:rPr lang="en-GB" sz="2000" dirty="0" smtClean="0">
                <a:solidFill>
                  <a:srgbClr val="005194"/>
                </a:solidFill>
                <a:ea typeface="Times New Roman" pitchFamily="18" charset="0"/>
                <a:cs typeface="Arial" pitchFamily="34" charset="0"/>
              </a:rPr>
              <a:t> houses are being renovated</a:t>
            </a:r>
          </a:p>
          <a:p>
            <a:pPr lvl="1" eaLnBrk="0" fontAlgn="base" hangingPunct="0">
              <a:spcBef>
                <a:spcPct val="0"/>
              </a:spcBef>
              <a:spcAft>
                <a:spcPts val="600"/>
              </a:spcAft>
              <a:buFontTx/>
              <a:buChar char="-"/>
            </a:pPr>
            <a:r>
              <a:rPr lang="en-GB" sz="2000" dirty="0" smtClean="0">
                <a:solidFill>
                  <a:srgbClr val="005194"/>
                </a:solidFill>
                <a:ea typeface="Times New Roman" pitchFamily="18" charset="0"/>
                <a:cs typeface="Arial" pitchFamily="34" charset="0"/>
              </a:rPr>
              <a:t> energy costs slashed and rent arrears reduced</a:t>
            </a:r>
          </a:p>
          <a:p>
            <a:pPr lvl="1" eaLnBrk="0" fontAlgn="base" hangingPunct="0">
              <a:spcBef>
                <a:spcPct val="0"/>
              </a:spcBef>
              <a:spcAft>
                <a:spcPts val="600"/>
              </a:spcAft>
              <a:buFontTx/>
              <a:buChar char="-"/>
            </a:pPr>
            <a:r>
              <a:rPr lang="en-GB" sz="2000" dirty="0" smtClean="0">
                <a:solidFill>
                  <a:srgbClr val="005194"/>
                </a:solidFill>
                <a:ea typeface="Times New Roman" pitchFamily="18" charset="0"/>
                <a:cs typeface="Arial" pitchFamily="34" charset="0"/>
              </a:rPr>
              <a:t> collaboration with (inter)national volunteers has injected new life into the settlement </a:t>
            </a:r>
          </a:p>
          <a:p>
            <a:pPr lvl="1" eaLnBrk="0" fontAlgn="base" hangingPunct="0">
              <a:spcBef>
                <a:spcPct val="0"/>
              </a:spcBef>
              <a:spcAft>
                <a:spcPts val="600"/>
              </a:spcAft>
              <a:buFontTx/>
              <a:buChar char="-"/>
            </a:pPr>
            <a:r>
              <a:rPr lang="en-GB" sz="2000" dirty="0" smtClean="0">
                <a:solidFill>
                  <a:srgbClr val="005194"/>
                </a:solidFill>
                <a:ea typeface="Times New Roman" pitchFamily="18" charset="0"/>
                <a:cs typeface="Arial" pitchFamily="34" charset="0"/>
              </a:rPr>
              <a:t> the community is exchanging rent arrears for an improvement in the value of the housing stock</a:t>
            </a:r>
          </a:p>
          <a:p>
            <a:pPr lvl="1" eaLnBrk="0" fontAlgn="base" hangingPunct="0">
              <a:spcBef>
                <a:spcPct val="0"/>
              </a:spcBef>
              <a:spcAft>
                <a:spcPts val="600"/>
              </a:spcAft>
              <a:buFontTx/>
              <a:buChar char="-"/>
            </a:pPr>
            <a:r>
              <a:rPr lang="en-GB" sz="2000" dirty="0" smtClean="0">
                <a:solidFill>
                  <a:srgbClr val="005194"/>
                </a:solidFill>
                <a:ea typeface="Times New Roman" pitchFamily="18" charset="0"/>
                <a:cs typeface="Arial" pitchFamily="34" charset="0"/>
              </a:rPr>
              <a:t> fantastic political and social sensitivity is developing into concrete support</a:t>
            </a:r>
            <a:endParaRPr lang="de-AT"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SozialMarie\SozialMarie2011\Folder PreisträgerInnen 2011\15_Social housing reconstruction camp\day1.JPG"/>
          <p:cNvPicPr>
            <a:picLocks noChangeAspect="1" noChangeArrowheads="1"/>
          </p:cNvPicPr>
          <p:nvPr/>
        </p:nvPicPr>
        <p:blipFill>
          <a:blip r:embed="rId2" cstate="print"/>
          <a:srcRect/>
          <a:stretch>
            <a:fillRect/>
          </a:stretch>
        </p:blipFill>
        <p:spPr bwMode="auto">
          <a:xfrm>
            <a:off x="219515" y="1285874"/>
            <a:ext cx="8802557" cy="4951438"/>
          </a:xfrm>
          <a:prstGeom prst="rect">
            <a:avLst/>
          </a:prstGeom>
          <a:noFill/>
        </p:spPr>
      </p:pic>
      <p:sp>
        <p:nvSpPr>
          <p:cNvPr id="5" name="Titel 4"/>
          <p:cNvSpPr>
            <a:spLocks noGrp="1"/>
          </p:cNvSpPr>
          <p:nvPr>
            <p:ph type="title"/>
          </p:nvPr>
        </p:nvSpPr>
        <p:spPr>
          <a:xfrm>
            <a:off x="457200" y="44624"/>
            <a:ext cx="8229600" cy="1143000"/>
          </a:xfrm>
        </p:spPr>
        <p:txBody>
          <a:bodyPr>
            <a:normAutofit/>
          </a:bodyPr>
          <a:lstStyle/>
          <a:p>
            <a:r>
              <a:rPr lang="de-AT" sz="4000" b="1" dirty="0" smtClean="0">
                <a:solidFill>
                  <a:srgbClr val="005194"/>
                </a:solidFill>
                <a:cs typeface="Arial" pitchFamily="34" charset="0"/>
              </a:rPr>
              <a:t>Day 1</a:t>
            </a:r>
            <a:endParaRPr lang="de-AT" sz="4000" b="1" dirty="0">
              <a:solidFill>
                <a:srgbClr val="005194"/>
              </a:solidFill>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AT"/>
          </a:p>
        </p:txBody>
      </p:sp>
      <p:pic>
        <p:nvPicPr>
          <p:cNvPr id="3074" name="Picture 2" descr="Y:\SozialMarie\SozialMarie2011\Folder PreisträgerInnen 2011\15_Social housing reconstruction camp\day2.JPG"/>
          <p:cNvPicPr>
            <a:picLocks noChangeAspect="1" noChangeArrowheads="1"/>
          </p:cNvPicPr>
          <p:nvPr/>
        </p:nvPicPr>
        <p:blipFill>
          <a:blip r:embed="rId2" cstate="print"/>
          <a:srcRect/>
          <a:stretch>
            <a:fillRect/>
          </a:stretch>
        </p:blipFill>
        <p:spPr bwMode="auto">
          <a:xfrm>
            <a:off x="91502" y="1285874"/>
            <a:ext cx="8872986" cy="4991054"/>
          </a:xfrm>
          <a:prstGeom prst="rect">
            <a:avLst/>
          </a:prstGeom>
          <a:noFill/>
        </p:spPr>
      </p:pic>
      <p:sp>
        <p:nvSpPr>
          <p:cNvPr id="5" name="Titel 4"/>
          <p:cNvSpPr>
            <a:spLocks noGrp="1"/>
          </p:cNvSpPr>
          <p:nvPr>
            <p:ph type="title"/>
          </p:nvPr>
        </p:nvSpPr>
        <p:spPr>
          <a:xfrm>
            <a:off x="457200" y="53752"/>
            <a:ext cx="8229600" cy="1143000"/>
          </a:xfrm>
        </p:spPr>
        <p:txBody>
          <a:bodyPr>
            <a:normAutofit/>
          </a:bodyPr>
          <a:lstStyle/>
          <a:p>
            <a:r>
              <a:rPr lang="de-AT" sz="4000" b="1" dirty="0" smtClean="0">
                <a:solidFill>
                  <a:srgbClr val="005194"/>
                </a:solidFill>
                <a:cs typeface="Arial" pitchFamily="34" charset="0"/>
              </a:rPr>
              <a:t>Day 2</a:t>
            </a:r>
            <a:endParaRPr lang="de-AT" sz="4000" dirty="0">
              <a:solidFill>
                <a:srgbClr val="005194"/>
              </a:solidFill>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SozialMarie\SozialMarie2011\Folder PreisträgerInnen 2011\15_Social housing reconstruction camp\day5.JPG"/>
          <p:cNvPicPr>
            <a:picLocks noChangeAspect="1" noChangeArrowheads="1"/>
          </p:cNvPicPr>
          <p:nvPr/>
        </p:nvPicPr>
        <p:blipFill>
          <a:blip r:embed="rId2" cstate="print"/>
          <a:srcRect/>
          <a:stretch>
            <a:fillRect/>
          </a:stretch>
        </p:blipFill>
        <p:spPr bwMode="auto">
          <a:xfrm>
            <a:off x="755576" y="890718"/>
            <a:ext cx="7488832" cy="5616624"/>
          </a:xfrm>
          <a:prstGeom prst="rect">
            <a:avLst/>
          </a:prstGeom>
          <a:noFill/>
        </p:spPr>
      </p:pic>
      <p:sp>
        <p:nvSpPr>
          <p:cNvPr id="5" name="Titel 4"/>
          <p:cNvSpPr txBox="1">
            <a:spLocks/>
          </p:cNvSpPr>
          <p:nvPr/>
        </p:nvSpPr>
        <p:spPr>
          <a:xfrm>
            <a:off x="457200" y="274638"/>
            <a:ext cx="8229600" cy="1143000"/>
          </a:xfrm>
          <a:prstGeom prst="rect">
            <a:avLst/>
          </a:prstGeom>
        </p:spPr>
        <p:txBody>
          <a:bodyPr/>
          <a:lstStyle/>
          <a:p>
            <a:pPr lvl="0" algn="ctr">
              <a:spcBef>
                <a:spcPct val="0"/>
              </a:spcBef>
              <a:defRPr/>
            </a:pPr>
            <a:r>
              <a:rPr lang="de-AT" sz="4000" b="1" dirty="0" smtClean="0">
                <a:solidFill>
                  <a:srgbClr val="005194"/>
                </a:solidFill>
                <a:cs typeface="Arial" pitchFamily="34" charset="0"/>
              </a:rPr>
              <a:t>Day 5</a:t>
            </a:r>
            <a:endParaRPr kumimoji="0" lang="de-AT" sz="4000" b="0" i="0" u="none" strike="noStrike" kern="1200" cap="none" spc="0" normalizeH="0" baseline="0" noProof="0" dirty="0" smtClean="0">
              <a:ln>
                <a:noFill/>
              </a:ln>
              <a:solidFill>
                <a:srgbClr val="005194"/>
              </a:solidFill>
              <a:effectLst/>
              <a:uLnTx/>
              <a:uFillTx/>
              <a:latin typeface="Arial" pitchFamily="34" charset="0"/>
              <a:ea typeface="+mj-ea"/>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AT" dirty="0"/>
          </a:p>
        </p:txBody>
      </p:sp>
      <p:pic>
        <p:nvPicPr>
          <p:cNvPr id="4098" name="Picture 2" descr="Y:\SozialMarie\SozialMarie2011\Folder PreisträgerInnen 2011\15_Social housing reconstruction camp\day16.jpg"/>
          <p:cNvPicPr>
            <a:picLocks noChangeAspect="1" noChangeArrowheads="1"/>
          </p:cNvPicPr>
          <p:nvPr/>
        </p:nvPicPr>
        <p:blipFill>
          <a:blip r:embed="rId2" cstate="print"/>
          <a:srcRect/>
          <a:stretch>
            <a:fillRect/>
          </a:stretch>
        </p:blipFill>
        <p:spPr bwMode="auto">
          <a:xfrm>
            <a:off x="827584" y="1143000"/>
            <a:ext cx="7416824" cy="5562618"/>
          </a:xfrm>
          <a:prstGeom prst="rect">
            <a:avLst/>
          </a:prstGeom>
          <a:noFill/>
        </p:spPr>
      </p:pic>
      <p:sp>
        <p:nvSpPr>
          <p:cNvPr id="5" name="Titel 4"/>
          <p:cNvSpPr txBox="1">
            <a:spLocks noGrp="1"/>
          </p:cNvSpPr>
          <p:nvPr>
            <p:ph type="title"/>
          </p:nvPr>
        </p:nvSpPr>
        <p:spPr>
          <a:xfrm>
            <a:off x="457200" y="44624"/>
            <a:ext cx="8229600" cy="1143000"/>
          </a:xfrm>
          <a:prstGeom prst="rect">
            <a:avLst/>
          </a:prstGeom>
        </p:spPr>
        <p:txBody>
          <a:bodyPr>
            <a:normAutofit/>
          </a:bodyPr>
          <a:lstStyle/>
          <a:p>
            <a:pPr lvl="0">
              <a:defRPr/>
            </a:pPr>
            <a:r>
              <a:rPr lang="de-AT" sz="4000" b="1" dirty="0" smtClean="0">
                <a:solidFill>
                  <a:srgbClr val="005194"/>
                </a:solidFill>
                <a:cs typeface="Arial" pitchFamily="34" charset="0"/>
              </a:rPr>
              <a:t>Day 16</a:t>
            </a:r>
            <a:endParaRPr lang="de-AT" sz="4000" dirty="0" smtClean="0">
              <a:solidFill>
                <a:srgbClr val="005194"/>
              </a:solidFill>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lvl="0"/>
            <a:r>
              <a:rPr lang="de-AT" sz="4000" b="1" dirty="0" err="1" smtClean="0">
                <a:solidFill>
                  <a:srgbClr val="005194"/>
                </a:solidFill>
              </a:rPr>
              <a:t>Children’s</a:t>
            </a:r>
            <a:r>
              <a:rPr lang="de-AT" sz="4000" b="1" dirty="0" smtClean="0">
                <a:solidFill>
                  <a:srgbClr val="005194"/>
                </a:solidFill>
              </a:rPr>
              <a:t> </a:t>
            </a:r>
            <a:r>
              <a:rPr lang="de-AT" sz="4000" b="1" dirty="0" err="1" smtClean="0">
                <a:solidFill>
                  <a:srgbClr val="005194"/>
                </a:solidFill>
              </a:rPr>
              <a:t>Hospice</a:t>
            </a:r>
            <a:r>
              <a:rPr lang="de-AT" sz="4000" b="1" dirty="0" smtClean="0">
                <a:solidFill>
                  <a:srgbClr val="005194"/>
                </a:solidFill>
              </a:rPr>
              <a:t> Network</a:t>
            </a:r>
            <a:r>
              <a:rPr lang="en-GB" sz="4000" b="1" dirty="0" smtClean="0">
                <a:solidFill>
                  <a:srgbClr val="005194"/>
                </a:solidFill>
                <a:ea typeface="Times New Roman" pitchFamily="18" charset="0"/>
                <a:cs typeface="Arial" pitchFamily="34" charset="0"/>
              </a:rPr>
              <a:t> </a:t>
            </a:r>
            <a:endParaRPr lang="de-AT" sz="4000" b="1" dirty="0">
              <a:solidFill>
                <a:srgbClr val="005194"/>
              </a:solidFill>
            </a:endParaRPr>
          </a:p>
        </p:txBody>
      </p:sp>
      <p:sp>
        <p:nvSpPr>
          <p:cNvPr id="3" name="Inhaltsplatzhalter 2"/>
          <p:cNvSpPr>
            <a:spLocks noGrp="1"/>
          </p:cNvSpPr>
          <p:nvPr>
            <p:ph idx="1"/>
          </p:nvPr>
        </p:nvSpPr>
        <p:spPr>
          <a:xfrm>
            <a:off x="457200" y="1600200"/>
            <a:ext cx="8229600" cy="4925144"/>
          </a:xfrm>
        </p:spPr>
        <p:txBody>
          <a:bodyPr>
            <a:normAutofit/>
          </a:bodyPr>
          <a:lstStyle/>
          <a:p>
            <a:pPr marL="360000" indent="-341313" algn="ctr" fontAlgn="auto">
              <a:lnSpc>
                <a:spcPct val="150000"/>
              </a:lnSpc>
              <a:spcBef>
                <a:spcPts val="0"/>
              </a:spcBef>
              <a:spcAft>
                <a:spcPts val="0"/>
              </a:spcAft>
              <a:buNone/>
              <a:defRPr/>
            </a:pPr>
            <a:r>
              <a:rPr lang="en-US" sz="2800" dirty="0" smtClean="0">
                <a:solidFill>
                  <a:srgbClr val="005194"/>
                </a:solidFill>
                <a:cs typeface="Arial" pitchFamily="34" charset="0"/>
              </a:rPr>
              <a:t>by </a:t>
            </a:r>
            <a:r>
              <a:rPr lang="de-AT" sz="2800" dirty="0" smtClean="0">
                <a:solidFill>
                  <a:srgbClr val="005194"/>
                </a:solidFill>
              </a:rPr>
              <a:t>Verein Netz, in Vienna</a:t>
            </a:r>
            <a:endParaRPr lang="en-US" sz="2800" dirty="0" smtClean="0">
              <a:solidFill>
                <a:srgbClr val="005194"/>
              </a:solidFill>
              <a:cs typeface="Arial" pitchFamily="34" charset="0"/>
            </a:endParaRPr>
          </a:p>
          <a:p>
            <a:pPr marL="360000" indent="-341313" algn="ctr">
              <a:lnSpc>
                <a:spcPct val="150000"/>
              </a:lnSpc>
              <a:spcBef>
                <a:spcPts val="0"/>
              </a:spcBef>
              <a:buNone/>
              <a:defRPr/>
            </a:pPr>
            <a:endParaRPr lang="en-US" sz="2800" dirty="0" smtClean="0">
              <a:solidFill>
                <a:srgbClr val="005194"/>
              </a:solidFill>
              <a:sym typeface="Arial" charset="0"/>
            </a:endParaRPr>
          </a:p>
          <a:p>
            <a:pPr marL="360000" indent="-341313" algn="ctr">
              <a:lnSpc>
                <a:spcPct val="150000"/>
              </a:lnSpc>
              <a:spcBef>
                <a:spcPts val="0"/>
              </a:spcBef>
              <a:buNone/>
              <a:defRPr/>
            </a:pPr>
            <a:r>
              <a:rPr lang="en-US" sz="2800" dirty="0" smtClean="0">
                <a:solidFill>
                  <a:srgbClr val="005194"/>
                </a:solidFill>
                <a:sym typeface="Arial" charset="0"/>
              </a:rPr>
              <a:t>1</a:t>
            </a:r>
            <a:r>
              <a:rPr lang="en-US" sz="2800" baseline="30000" dirty="0" smtClean="0">
                <a:solidFill>
                  <a:srgbClr val="005194"/>
                </a:solidFill>
                <a:sym typeface="Arial" charset="0"/>
              </a:rPr>
              <a:t>st</a:t>
            </a:r>
            <a:r>
              <a:rPr lang="en-US" sz="2800" dirty="0" smtClean="0">
                <a:solidFill>
                  <a:srgbClr val="005194"/>
                </a:solidFill>
                <a:sym typeface="Arial" charset="0"/>
              </a:rPr>
              <a:t> prize in 2012</a:t>
            </a:r>
          </a:p>
          <a:p>
            <a:pPr marL="360000" indent="-341313" algn="ctr">
              <a:lnSpc>
                <a:spcPct val="150000"/>
              </a:lnSpc>
              <a:spcBef>
                <a:spcPts val="0"/>
              </a:spcBef>
              <a:buNone/>
              <a:defRPr/>
            </a:pPr>
            <a:endParaRPr lang="en-US" sz="2800" dirty="0" smtClean="0">
              <a:solidFill>
                <a:srgbClr val="005194"/>
              </a:solidFill>
              <a:sym typeface="Arial" charset="0"/>
            </a:endParaRPr>
          </a:p>
          <a:p>
            <a:pPr marL="360000" indent="-341313" algn="ctr">
              <a:lnSpc>
                <a:spcPct val="150000"/>
              </a:lnSpc>
              <a:spcBef>
                <a:spcPts val="0"/>
              </a:spcBef>
              <a:buNone/>
              <a:defRPr/>
            </a:pPr>
            <a:endParaRPr lang="de-AT" sz="2800" dirty="0" smtClean="0">
              <a:solidFill>
                <a:srgbClr val="005194"/>
              </a:solidFill>
            </a:endParaRPr>
          </a:p>
          <a:p>
            <a:pPr marL="360000" indent="-341313" algn="ctr">
              <a:lnSpc>
                <a:spcPct val="150000"/>
              </a:lnSpc>
              <a:spcBef>
                <a:spcPts val="0"/>
              </a:spcBef>
              <a:buNone/>
              <a:defRPr/>
            </a:pPr>
            <a:endParaRPr lang="de-AT" sz="2800" dirty="0" smtClean="0">
              <a:solidFill>
                <a:srgbClr val="005194"/>
              </a:solidFill>
            </a:endParaRPr>
          </a:p>
          <a:p>
            <a:pPr marL="360000" indent="-341313" algn="ctr">
              <a:lnSpc>
                <a:spcPct val="150000"/>
              </a:lnSpc>
              <a:spcBef>
                <a:spcPts val="0"/>
              </a:spcBef>
              <a:buNone/>
              <a:defRPr/>
            </a:pPr>
            <a:r>
              <a:rPr lang="de-AT" sz="2800" dirty="0" smtClean="0">
                <a:solidFill>
                  <a:srgbClr val="005194"/>
                </a:solidFill>
              </a:rPr>
              <a:t>www.kinderhospiz.at</a:t>
            </a:r>
            <a:endParaRPr lang="en-US" sz="2800" dirty="0" smtClean="0">
              <a:solidFill>
                <a:srgbClr val="005194"/>
              </a:solidFill>
              <a:sym typeface="Arial" charset="0"/>
            </a:endParaRPr>
          </a:p>
          <a:p>
            <a:endParaRPr lang="de-AT" dirty="0"/>
          </a:p>
        </p:txBody>
      </p:sp>
      <p:pic>
        <p:nvPicPr>
          <p:cNvPr id="6" name="Picture 2" descr="Y:\SozialMarie\SozialMarie2012\Folder Preisträger\1_Kinderhospiz Netz\KHN-Logo-RGB_klein.jpg"/>
          <p:cNvPicPr>
            <a:picLocks noChangeAspect="1" noChangeArrowheads="1"/>
          </p:cNvPicPr>
          <p:nvPr/>
        </p:nvPicPr>
        <p:blipFill>
          <a:blip r:embed="rId2" cstate="print"/>
          <a:srcRect/>
          <a:stretch>
            <a:fillRect/>
          </a:stretch>
        </p:blipFill>
        <p:spPr bwMode="auto">
          <a:xfrm>
            <a:off x="3635896" y="3638643"/>
            <a:ext cx="1877447" cy="1794262"/>
          </a:xfrm>
          <a:prstGeom prst="rect">
            <a:avLst/>
          </a:prstGeom>
          <a:noFill/>
        </p:spPr>
      </p:pic>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1128</Words>
  <Application>Microsoft Office PowerPoint</Application>
  <PresentationFormat>Předvádění na obrazovce (4:3)</PresentationFormat>
  <Paragraphs>119</Paragraphs>
  <Slides>25</Slides>
  <Notes>0</Notes>
  <HiddenSlides>0</HiddenSlides>
  <MMClips>0</MMClips>
  <ScaleCrop>false</ScaleCrop>
  <HeadingPairs>
    <vt:vector size="4" baseType="variant">
      <vt:variant>
        <vt:lpstr>Motiv</vt:lpstr>
      </vt:variant>
      <vt:variant>
        <vt:i4>1</vt:i4>
      </vt:variant>
      <vt:variant>
        <vt:lpstr>Nadpisy snímků</vt:lpstr>
      </vt:variant>
      <vt:variant>
        <vt:i4>25</vt:i4>
      </vt:variant>
    </vt:vector>
  </HeadingPairs>
  <TitlesOfParts>
    <vt:vector size="26" baseType="lpstr">
      <vt:lpstr>Larissa-Design</vt:lpstr>
      <vt:lpstr>Snímek 1</vt:lpstr>
      <vt:lpstr>Social Housing Reconstruction Camp </vt:lpstr>
      <vt:lpstr>Snímek 3</vt:lpstr>
      <vt:lpstr>Social Housing Reconstruction Camp  Volunteers reduce housing shortage </vt:lpstr>
      <vt:lpstr>Day 1</vt:lpstr>
      <vt:lpstr>Day 2</vt:lpstr>
      <vt:lpstr>Snímek 7</vt:lpstr>
      <vt:lpstr>Day 16</vt:lpstr>
      <vt:lpstr>Children’s Hospice Network </vt:lpstr>
      <vt:lpstr>Children’s Hospice Network </vt:lpstr>
      <vt:lpstr>Children’s Hospice Network </vt:lpstr>
      <vt:lpstr>Snímek 12</vt:lpstr>
      <vt:lpstr>Next Door Family</vt:lpstr>
      <vt:lpstr>Next Door Family</vt:lpstr>
      <vt:lpstr>Next Door Family</vt:lpstr>
      <vt:lpstr>Snímek 16</vt:lpstr>
      <vt:lpstr>Snímek 17</vt:lpstr>
      <vt:lpstr>Snímek 18</vt:lpstr>
      <vt:lpstr>Snímek 19</vt:lpstr>
      <vt:lpstr>Snímek 20</vt:lpstr>
      <vt:lpstr>Snímek 21</vt:lpstr>
      <vt:lpstr>Living Books</vt:lpstr>
      <vt:lpstr>Living Books</vt:lpstr>
      <vt:lpstr>Living Books</vt:lpstr>
      <vt:lpstr>Snímek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no</dc:creator>
  <cp:lastModifiedBy>VSEM</cp:lastModifiedBy>
  <cp:revision>35</cp:revision>
  <dcterms:created xsi:type="dcterms:W3CDTF">2012-12-13T11:03:34Z</dcterms:created>
  <dcterms:modified xsi:type="dcterms:W3CDTF">2013-01-31T08:06:17Z</dcterms:modified>
</cp:coreProperties>
</file>