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5C16-2350-4A50-8BA0-554AAAC2AFC3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E9F1-2961-4A46-9964-A91B979B95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497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6A130-7C90-402C-B400-0BE5683544A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4C1B0-C17C-48BD-91AE-11599E8DBE7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21665-3A22-4EC5-B216-606AEA2827E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333EB-1076-478D-9028-B388F11C2DA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7BA98-CB78-4758-A6EE-3948461ECAD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B6B407-6BE1-4D6B-A6B7-C4B653FBDA9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16291-3858-4578-9B5E-E2976DB311B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CCACB-9E1E-410C-93C3-18438E5C05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1EB09-7628-404C-8134-5311EF61E58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49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10AC-850F-4587-8576-79C50DEB03D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C5EEF-036B-4162-BE46-E3425D3B700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29892-AD04-4E83-94AC-44A2B742C56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B8D81-F872-4ED5-80DC-41EC4FAEF68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93BD2-1A1D-4328-B096-4A65776359A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47648-A82A-4430-A216-8A59BAFB2A1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3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125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74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 userDrawn="1"/>
        </p:nvCxnSpPr>
        <p:spPr>
          <a:xfrm>
            <a:off x="250825" y="549275"/>
            <a:ext cx="8642350" cy="0"/>
          </a:xfrm>
          <a:prstGeom prst="line">
            <a:avLst/>
          </a:prstGeom>
          <a:ln w="9525">
            <a:solidFill>
              <a:srgbClr val="0051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7"/>
          <p:cNvCxnSpPr/>
          <p:nvPr userDrawn="1"/>
        </p:nvCxnSpPr>
        <p:spPr>
          <a:xfrm>
            <a:off x="250825" y="1125538"/>
            <a:ext cx="8642350" cy="0"/>
          </a:xfrm>
          <a:prstGeom prst="line">
            <a:avLst/>
          </a:prstGeom>
          <a:ln w="9525">
            <a:solidFill>
              <a:srgbClr val="0051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40E1-C9A1-4C7F-8468-98D1ADD74034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C301-AB89-4188-A2A7-F3DEBA70F1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5510266"/>
      </p:ext>
    </p:extLst>
  </p:cSld>
  <p:clrMapOvr>
    <a:masterClrMapping/>
  </p:clrMapOvr>
  <p:transition advClick="0" advTm="12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59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136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833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85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205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68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993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41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5B3B-D35B-42BD-BC0D-F30DD3FFD2F8}" type="datetimeFigureOut">
              <a:rPr lang="cs-CZ" smtClean="0"/>
              <a:pPr/>
              <a:t>31.1.2013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D65F-F70A-4450-8875-1854922059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20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zialmarie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0" y="3284538"/>
            <a:ext cx="9144000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000" indent="-34131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5194"/>
                </a:solidFill>
                <a:ea typeface="+mj-ea"/>
                <a:sym typeface="Arial" charset="0"/>
              </a:rPr>
              <a:t>o</a:t>
            </a:r>
            <a:r>
              <a:rPr lang="cs-CZ" dirty="0" smtClean="0">
                <a:solidFill>
                  <a:srgbClr val="005194"/>
                </a:solidFill>
                <a:ea typeface="+mj-ea"/>
                <a:sym typeface="Arial" charset="0"/>
              </a:rPr>
              <a:t>d roku</a:t>
            </a:r>
            <a:r>
              <a:rPr lang="en-US" dirty="0" smtClean="0">
                <a:solidFill>
                  <a:srgbClr val="005194"/>
                </a:solidFill>
                <a:ea typeface="+mj-ea"/>
                <a:sym typeface="Arial" charset="0"/>
              </a:rPr>
              <a:t> </a:t>
            </a:r>
            <a:r>
              <a:rPr lang="en-US" dirty="0">
                <a:solidFill>
                  <a:srgbClr val="005194"/>
                </a:solidFill>
                <a:ea typeface="+mj-ea"/>
                <a:sym typeface="Arial" charset="0"/>
              </a:rPr>
              <a:t>2005</a:t>
            </a:r>
          </a:p>
          <a:p>
            <a:pPr marL="360000" indent="-34131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5194"/>
                </a:solidFill>
                <a:sym typeface="Arial" charset="0"/>
              </a:rPr>
              <a:t>1,750 </a:t>
            </a:r>
            <a:r>
              <a:rPr lang="cs-CZ" dirty="0" smtClean="0">
                <a:solidFill>
                  <a:srgbClr val="005194"/>
                </a:solidFill>
                <a:sym typeface="Arial" charset="0"/>
              </a:rPr>
              <a:t>přihlášek projektů</a:t>
            </a:r>
            <a:endParaRPr lang="en-US" dirty="0">
              <a:solidFill>
                <a:srgbClr val="005194"/>
              </a:solidFill>
              <a:sym typeface="Arial" charset="0"/>
            </a:endParaRPr>
          </a:p>
          <a:p>
            <a:pPr marL="360000" indent="-341313" algn="ctr" fontAlgn="auto">
              <a:lnSpc>
                <a:spcPts val="3400"/>
              </a:lnSpc>
              <a:spcBef>
                <a:spcPts val="425"/>
              </a:spcBef>
              <a:spcAft>
                <a:spcPts val="0"/>
              </a:spcAft>
              <a:defRPr/>
            </a:pPr>
            <a:endParaRPr lang="de-DE" dirty="0">
              <a:solidFill>
                <a:srgbClr val="005194"/>
              </a:solidFill>
              <a:ea typeface="+mj-ea"/>
              <a:sym typeface="Arial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761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0" y="5084763"/>
            <a:ext cx="9144000" cy="1081087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76B700"/>
                </a:solidFill>
                <a:latin typeface="Arial" charset="0"/>
                <a:cs typeface="Arial" charset="0"/>
                <a:sym typeface="Arial" charset="0"/>
              </a:rPr>
              <a:t>www.sozialmarie.org</a:t>
            </a:r>
            <a:br>
              <a:rPr lang="en-US" sz="1800" b="1" dirty="0" smtClean="0">
                <a:solidFill>
                  <a:srgbClr val="76B7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800" b="1" dirty="0" smtClean="0">
                <a:solidFill>
                  <a:srgbClr val="76B700"/>
                </a:solidFill>
                <a:latin typeface="Arial" charset="0"/>
                <a:cs typeface="Arial" charset="0"/>
                <a:sym typeface="Arial" charset="0"/>
              </a:rPr>
              <a:t>sozialmarie@sozialmarie.org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79513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Vítězové</a:t>
            </a:r>
            <a:r>
              <a:rPr lang="en-US" sz="1600" b="1" dirty="0" smtClean="0">
                <a:solidFill>
                  <a:srgbClr val="005194"/>
                </a:solidFill>
                <a:sym typeface="Arial" charset="0"/>
              </a:rPr>
              <a:t> </a:t>
            </a:r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2012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 err="1">
                <a:solidFill>
                  <a:srgbClr val="005194"/>
                </a:solidFill>
              </a:rPr>
              <a:t>Children’s</a:t>
            </a:r>
            <a:r>
              <a:rPr lang="de-AT" sz="1600" b="1" dirty="0">
                <a:solidFill>
                  <a:srgbClr val="005194"/>
                </a:solidFill>
              </a:rPr>
              <a:t> </a:t>
            </a:r>
            <a:r>
              <a:rPr lang="de-AT" sz="1600" b="1" dirty="0" err="1">
                <a:solidFill>
                  <a:srgbClr val="005194"/>
                </a:solidFill>
              </a:rPr>
              <a:t>Hospice</a:t>
            </a:r>
            <a:r>
              <a:rPr lang="de-AT" sz="1600" b="1" dirty="0">
                <a:solidFill>
                  <a:srgbClr val="005194"/>
                </a:solidFill>
              </a:rPr>
              <a:t> Network</a:t>
            </a:r>
            <a:endParaRPr lang="en-US" sz="16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5194"/>
                </a:solidFill>
                <a:sym typeface="Arial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5194"/>
                </a:solidFill>
                <a:sym typeface="Arial" charset="0"/>
              </a:rPr>
              <a:t>eltern.chat</a:t>
            </a:r>
            <a:r>
              <a:rPr lang="en-US" sz="1600" b="1" dirty="0">
                <a:solidFill>
                  <a:srgbClr val="005194"/>
                </a:solidFill>
                <a:sym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5194"/>
                </a:solidFill>
                <a:sym typeface="Arial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sym typeface="Arial" charset="0"/>
              </a:rPr>
              <a:t>Junior City Farmer Schönbrunn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5194"/>
                </a:solidFill>
                <a:sym typeface="Arial" charset="0"/>
              </a:rPr>
              <a:t>Austria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15365" name="Picture 2" descr="Y:\SozialMarie\SozialMarie2012\1Mai\Pressefotos\klein\_Y0F1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809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Y:\SozialMarie\SozialMarie2012\1Mai\Pressefotos\klein\_Y0F1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27797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Y:\SozialMarie\SozialMarie2012\1Mai\Pressefotos\klein\_Y0F1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37063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816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4211638" y="1268413"/>
            <a:ext cx="48974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</a:rPr>
              <a:t> Offers families with terminally ill children or adolescents free medical and nursing care</a:t>
            </a:r>
            <a:endParaRPr lang="en-US" sz="1400">
              <a:solidFill>
                <a:srgbClr val="005194"/>
              </a:solidFill>
              <a:sym typeface="Arial" charset="0"/>
            </a:endParaRPr>
          </a:p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  <a:sym typeface="Arial" charset="0"/>
              </a:rPr>
              <a:t> I</a:t>
            </a:r>
            <a:r>
              <a:rPr lang="en-US" sz="1400">
                <a:solidFill>
                  <a:srgbClr val="005194"/>
                </a:solidFill>
              </a:rPr>
              <a:t>llness is not considered in isolation from its social context</a:t>
            </a:r>
            <a:endParaRPr lang="en-US" sz="1400">
              <a:solidFill>
                <a:srgbClr val="005194"/>
              </a:solidFill>
              <a:sym typeface="Arial" charset="0"/>
            </a:endParaRPr>
          </a:p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  <a:sym typeface="Arial" charset="0"/>
              </a:rPr>
              <a:t> </a:t>
            </a:r>
            <a:r>
              <a:rPr lang="en-US" sz="1400">
                <a:solidFill>
                  <a:srgbClr val="005194"/>
                </a:solidFill>
              </a:rPr>
              <a:t>Financed almost exclusively through private donations</a:t>
            </a:r>
            <a:endParaRPr lang="en-US" sz="140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16387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08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Children’s Hospice Network</a:t>
            </a:r>
            <a:endParaRPr lang="en-US" sz="1600" b="1">
              <a:solidFill>
                <a:srgbClr val="005194"/>
              </a:solidFill>
              <a:sym typeface="Arial" charset="0"/>
            </a:endParaRPr>
          </a:p>
          <a:p>
            <a:pPr eaLnBrk="1" hangingPunct="1"/>
            <a:r>
              <a:rPr lang="en-US" sz="1400" i="1">
                <a:solidFill>
                  <a:srgbClr val="005194"/>
                </a:solidFill>
                <a:sym typeface="Arial" charset="0"/>
              </a:rPr>
              <a:t>Austria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2012</a:t>
            </a:r>
          </a:p>
        </p:txBody>
      </p:sp>
      <p:pic>
        <p:nvPicPr>
          <p:cNvPr id="16390" name="Picture 4" descr="Y:\SozialMarie\SozialMarie2012\Folder Preisträger\1_Kinderhospiz Netz\Bil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644900"/>
            <a:ext cx="298291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Y:\SozialMarie\SozialMarie2012\Folder Preisträger\1_Kinderhospiz Netz\Bil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9812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Y:\SozialMarie\SozialMarie2012\Folder Preisträger\1_Kinderhospiz Netz\Bild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644900"/>
            <a:ext cx="28924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Y:\SozialMarie\SozialMarie2012\Folder Preisträger\1_Kinderhospiz Netz\KHN-Logo-RGB_kle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35375"/>
            <a:ext cx="240823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479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4211638" y="1268413"/>
            <a:ext cx="4897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</a:rPr>
              <a:t> parents and legal guardians gather together in twelve different communities in Vorarlberg</a:t>
            </a:r>
            <a:endParaRPr lang="en-US" sz="1400">
              <a:solidFill>
                <a:srgbClr val="005194"/>
              </a:solidFill>
              <a:sym typeface="Arial" charset="0"/>
            </a:endParaRPr>
          </a:p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  <a:sym typeface="Arial" charset="0"/>
              </a:rPr>
              <a:t> </a:t>
            </a:r>
            <a:r>
              <a:rPr lang="en-US" sz="1400">
                <a:solidFill>
                  <a:srgbClr val="005194"/>
                </a:solidFill>
              </a:rPr>
              <a:t>hires moderators who guide and keep discussions on topic within a private social network</a:t>
            </a:r>
            <a:endParaRPr lang="en-US" sz="140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17411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08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5194"/>
                </a:solidFill>
                <a:sym typeface="Arial" charset="0"/>
              </a:rPr>
              <a:t>eltern.chat </a:t>
            </a:r>
          </a:p>
          <a:p>
            <a:pPr eaLnBrk="1" hangingPunct="1"/>
            <a:r>
              <a:rPr lang="en-US" sz="1400" i="1">
                <a:solidFill>
                  <a:srgbClr val="005194"/>
                </a:solidFill>
                <a:sym typeface="Arial" charset="0"/>
              </a:rPr>
              <a:t>Austria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en-US" sz="1400" b="1">
                <a:solidFill>
                  <a:srgbClr val="76B700"/>
                </a:solidFill>
                <a:sym typeface="Arial" charset="0"/>
              </a:rPr>
              <a:t> </a:t>
            </a:r>
            <a:r>
              <a:rPr lang="de-DE" sz="1400" b="1">
                <a:solidFill>
                  <a:srgbClr val="76B700"/>
                </a:solidFill>
              </a:rPr>
              <a:t>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2012</a:t>
            </a:r>
          </a:p>
        </p:txBody>
      </p:sp>
      <p:pic>
        <p:nvPicPr>
          <p:cNvPr id="17414" name="Picture 2" descr="Y:\SozialMarie\SozialMarie2012\Folder Preisträger\2_eltern.chat\IMG_6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5310187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Y:\SozialMarie\SozialMarie2012\Folder Preisträger\2_eltern.chat\IMG_2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433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4211638" y="1268413"/>
            <a:ext cx="4897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</a:rPr>
              <a:t> children between 4 and 12 plant vegetables, harvest, cook and eat together, play in a miniature (fairytale) pine forest</a:t>
            </a:r>
            <a:endParaRPr lang="en-US" sz="1400">
              <a:solidFill>
                <a:srgbClr val="005194"/>
              </a:solidFill>
              <a:sym typeface="Arial" charset="0"/>
            </a:endParaRPr>
          </a:p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  <a:sym typeface="Arial" charset="0"/>
              </a:rPr>
              <a:t> </a:t>
            </a:r>
            <a:r>
              <a:rPr lang="en-US" sz="1400">
                <a:solidFill>
                  <a:srgbClr val="005194"/>
                </a:solidFill>
              </a:rPr>
              <a:t>aim is social learning through cooperative action, following the flow of biological cycles, while engaging all the senses</a:t>
            </a:r>
            <a:endParaRPr lang="en-US" sz="140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18435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08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  <a:sym typeface="Arial" charset="0"/>
              </a:rPr>
              <a:t>Junior City Farmer Schönbrunn</a:t>
            </a:r>
          </a:p>
          <a:p>
            <a:pPr eaLnBrk="1" hangingPunct="1"/>
            <a:r>
              <a:rPr lang="en-US" sz="1400" i="1">
                <a:solidFill>
                  <a:srgbClr val="005194"/>
                </a:solidFill>
                <a:sym typeface="Arial" charset="0"/>
              </a:rPr>
              <a:t>Austria</a:t>
            </a:r>
            <a:endParaRPr lang="de-AT" sz="1400">
              <a:solidFill>
                <a:srgbClr val="005194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7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en-US" sz="1400" b="1">
                <a:solidFill>
                  <a:srgbClr val="76B700"/>
                </a:solidFill>
                <a:sym typeface="Arial" charset="0"/>
              </a:rPr>
              <a:t> </a:t>
            </a:r>
            <a:r>
              <a:rPr lang="de-DE" sz="1400" b="1">
                <a:solidFill>
                  <a:srgbClr val="76B700"/>
                </a:solidFill>
              </a:rPr>
              <a:t>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2012</a:t>
            </a:r>
          </a:p>
        </p:txBody>
      </p:sp>
      <p:pic>
        <p:nvPicPr>
          <p:cNvPr id="18438" name="Picture 2" descr="Y:\SozialMarie\SozialMarie2012\Folder Preisträger\3_City Farmer\IMG_0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3256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 descr="Y:\SozialMarie\SozialMarie2012\Folder Preisträger\3_City Farmer\P5111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708275"/>
            <a:ext cx="526732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075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2011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5194"/>
                </a:solidFill>
                <a:sym typeface="Arial" charset="0"/>
              </a:rPr>
              <a:t>Social Housing Reconstruction Camp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5194"/>
                </a:solidFill>
                <a:sym typeface="Arial" charset="0"/>
              </a:rPr>
              <a:t>Hungary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5194"/>
                </a:solidFill>
                <a:sym typeface="Arial" charset="0"/>
              </a:rPr>
              <a:t>Poverty Line ?!  A Game of Discussions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5194"/>
                </a:solidFill>
                <a:sym typeface="Arial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sym typeface="Arial" charset="0"/>
              </a:rPr>
              <a:t>Sarah and </a:t>
            </a:r>
            <a:r>
              <a:rPr lang="de-AT" sz="1600" b="1" dirty="0" err="1">
                <a:solidFill>
                  <a:srgbClr val="005194"/>
                </a:solidFill>
                <a:sym typeface="Arial" charset="0"/>
              </a:rPr>
              <a:t>the</a:t>
            </a:r>
            <a:r>
              <a:rPr lang="de-AT" sz="1600" b="1" dirty="0">
                <a:solidFill>
                  <a:srgbClr val="005194"/>
                </a:solidFill>
                <a:sym typeface="Arial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sym typeface="Arial" charset="0"/>
              </a:rPr>
              <a:t>Cloud</a:t>
            </a:r>
            <a:endParaRPr lang="de-AT" sz="16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5194"/>
                </a:solidFill>
                <a:sym typeface="Arial" charset="0"/>
              </a:rPr>
              <a:t>Austria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9" name="Grafik 8" descr="201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25" y="1268413"/>
            <a:ext cx="2665413" cy="177641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2011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188" y="2781300"/>
            <a:ext cx="2665412" cy="17748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2011_3.jpg"/>
          <p:cNvPicPr>
            <a:picLocks noChangeAspect="1"/>
          </p:cNvPicPr>
          <p:nvPr/>
        </p:nvPicPr>
        <p:blipFill>
          <a:blip r:embed="rId6" cstate="print"/>
          <a:srcRect l="22219" t="6652" r="18886" b="6652"/>
          <a:stretch>
            <a:fillRect/>
          </a:stretch>
        </p:blipFill>
        <p:spPr>
          <a:xfrm>
            <a:off x="1547813" y="4221163"/>
            <a:ext cx="2274887" cy="22320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9813600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8974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  <a:sym typeface="Arial" charset="0"/>
              </a:rPr>
              <a:t> Initiators: young students, sociologists</a:t>
            </a:r>
          </a:p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  <a:sym typeface="Arial" charset="0"/>
              </a:rPr>
              <a:t> Prevents poor people from having to move to slums</a:t>
            </a:r>
          </a:p>
          <a:p>
            <a:pPr marL="85725" indent="-85725">
              <a:lnSpc>
                <a:spcPct val="150000"/>
              </a:lnSpc>
              <a:buFont typeface="Arial" charset="0"/>
              <a:buChar char="•"/>
            </a:pPr>
            <a:r>
              <a:rPr lang="en-US" sz="1400">
                <a:solidFill>
                  <a:srgbClr val="005194"/>
                </a:solidFill>
                <a:sym typeface="Arial" charset="0"/>
              </a:rPr>
              <a:t> Well connected to local policy and sponsors</a:t>
            </a:r>
          </a:p>
        </p:txBody>
      </p:sp>
      <p:sp>
        <p:nvSpPr>
          <p:cNvPr id="21507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08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5194"/>
                </a:solidFill>
                <a:sym typeface="Arial" charset="0"/>
              </a:rPr>
              <a:t>Social Housing Reconstruction Camp   </a:t>
            </a:r>
          </a:p>
          <a:p>
            <a:pPr eaLnBrk="1" hangingPunct="1"/>
            <a:r>
              <a:rPr lang="en-US" sz="1400" i="1">
                <a:solidFill>
                  <a:srgbClr val="005194"/>
                </a:solidFill>
                <a:sym typeface="Arial" charset="0"/>
              </a:rPr>
              <a:t>Hungary</a:t>
            </a:r>
          </a:p>
        </p:txBody>
      </p:sp>
      <p:pic>
        <p:nvPicPr>
          <p:cNvPr id="8" name="Picture 8" descr="S:\SozialMarie2011\Projekte Vorstellen 2011\15_Social housing reconstruction camp\Folder_SocialHousin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079750"/>
            <a:ext cx="5689600" cy="337343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S:\SozialMarie2011\Projekte Vorstellen 2011\15_Social housing reconstruction camp\DSCF7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89138"/>
            <a:ext cx="3429000" cy="25701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1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xmlns="" val="799601486"/>
      </p:ext>
    </p:extLst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392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5194"/>
                </a:solidFill>
                <a:sym typeface="Arial" charset="0"/>
              </a:rPr>
              <a:t>Poverty Line ?!  A Game of Discussions </a:t>
            </a:r>
          </a:p>
          <a:p>
            <a:pPr eaLnBrk="1" hangingPunct="1"/>
            <a:r>
              <a:rPr lang="en-US" sz="1400" i="1">
                <a:solidFill>
                  <a:srgbClr val="005194"/>
                </a:solidFill>
                <a:sym typeface="Arial" charset="0"/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932362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US" sz="1400" dirty="0">
                <a:solidFill>
                  <a:srgbClr val="005194"/>
                </a:solidFill>
                <a:sym typeface="Arial" charset="0"/>
              </a:rPr>
              <a:t> Method: children’s stories as examples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5194"/>
                </a:solidFill>
                <a:sym typeface="Arial" charset="0"/>
              </a:rPr>
              <a:t> Children discuss the boundaries between poor and rich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5194"/>
                </a:solidFill>
                <a:sym typeface="Arial" charset="0"/>
              </a:rPr>
              <a:t> What does being poor mean to them?</a:t>
            </a:r>
          </a:p>
          <a:p>
            <a:pPr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Textfeld 19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2011</a:t>
            </a:r>
          </a:p>
        </p:txBody>
      </p:sp>
      <p:pic>
        <p:nvPicPr>
          <p:cNvPr id="14" name="Grafik 13" descr="Armutsgrenze_Kinderuni_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8" y="2636838"/>
            <a:ext cx="5718175" cy="3811587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165475" cy="25193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6082469"/>
      </p:ext>
    </p:extLst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779838" y="2420938"/>
            <a:ext cx="5113337" cy="3960812"/>
          </a:xfrm>
          <a:prstGeom prst="rect">
            <a:avLst/>
          </a:prstGeom>
          <a:solidFill>
            <a:srgbClr val="A9E5F1"/>
          </a:solidFill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555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Sarah and the Cloud</a:t>
            </a:r>
          </a:p>
          <a:p>
            <a:pPr eaLnBrk="1" hangingPunct="1"/>
            <a:r>
              <a:rPr lang="en-US" sz="1400" i="1">
                <a:solidFill>
                  <a:srgbClr val="005194"/>
                </a:solidFill>
                <a:sym typeface="Arial" charset="0"/>
              </a:rPr>
              <a:t>Austria</a:t>
            </a:r>
            <a:endParaRPr lang="de-AT" sz="1400">
              <a:solidFill>
                <a:srgbClr val="005194"/>
              </a:solidFill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932362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children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being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brought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outside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families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break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abuse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Makes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violence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visible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pictures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23557" name="Picture 2" descr="S:\SozialMarie2011\Projekte Vorstellen 2011\13_Sarah und die Wolke\03 picknick rgb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24479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Textfeld 17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2011</a:t>
            </a:r>
          </a:p>
        </p:txBody>
      </p:sp>
      <p:pic>
        <p:nvPicPr>
          <p:cNvPr id="23560" name="Grafik 8" descr="Sarah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24479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Grafik 11" descr="Sarah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92375"/>
            <a:ext cx="24479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Grafik 12" descr="Sarah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24495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 descr="Folder_Sarah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825" y="1916113"/>
            <a:ext cx="3727450" cy="288131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7173212"/>
      </p:ext>
    </p:extLst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2010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Theater Project: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Dough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Ends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Meet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sym typeface="Arial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LebensDESIGN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LifeDESIGN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sym typeface="Arial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Baloo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sym typeface="Arial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7" name="Grafik 6" descr="2010_1.jpg"/>
          <p:cNvPicPr>
            <a:picLocks noChangeAspect="1"/>
          </p:cNvPicPr>
          <p:nvPr/>
        </p:nvPicPr>
        <p:blipFill>
          <a:blip r:embed="rId4" cstate="print"/>
          <a:srcRect l="47150" t="10204" b="32653"/>
          <a:stretch>
            <a:fillRect/>
          </a:stretch>
        </p:blipFill>
        <p:spPr>
          <a:xfrm>
            <a:off x="250825" y="1268413"/>
            <a:ext cx="2603500" cy="1873250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2010_2.jpg"/>
          <p:cNvPicPr>
            <a:picLocks noChangeAspect="1"/>
          </p:cNvPicPr>
          <p:nvPr/>
        </p:nvPicPr>
        <p:blipFill>
          <a:blip r:embed="rId5" cstate="print"/>
          <a:srcRect t="9984" r="27471" b="13062"/>
          <a:stretch>
            <a:fillRect/>
          </a:stretch>
        </p:blipFill>
        <p:spPr>
          <a:xfrm>
            <a:off x="611188" y="2708275"/>
            <a:ext cx="2665412" cy="1881188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2010_3.jpg"/>
          <p:cNvPicPr>
            <a:picLocks noChangeAspect="1"/>
          </p:cNvPicPr>
          <p:nvPr/>
        </p:nvPicPr>
        <p:blipFill>
          <a:blip r:embed="rId6" cstate="print"/>
          <a:srcRect l="34639" t="14601" r="26447" b="23836"/>
          <a:stretch>
            <a:fillRect/>
          </a:stretch>
        </p:blipFill>
        <p:spPr>
          <a:xfrm>
            <a:off x="1403350" y="4032250"/>
            <a:ext cx="2232025" cy="2349500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4607792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Theater Project: No Dough to Make Ends Meet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  <a:sym typeface="Arial" charset="0"/>
              </a:rPr>
              <a:t>Austria</a:t>
            </a: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4211638" y="1268413"/>
            <a:ext cx="4932362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forum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theatre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Actors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having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experienced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poverty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Target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: all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particular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politicians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counter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New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Poverty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Textfeld 14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2010</a:t>
            </a:r>
          </a:p>
        </p:txBody>
      </p:sp>
      <p:pic>
        <p:nvPicPr>
          <p:cNvPr id="10" name="Grafik 9" descr="kies_szene_1_foto-spari.jpg"/>
          <p:cNvPicPr>
            <a:picLocks noChangeAspect="1"/>
          </p:cNvPicPr>
          <p:nvPr/>
        </p:nvPicPr>
        <p:blipFill>
          <a:blip r:embed="rId4" cstate="print"/>
          <a:srcRect t="7453"/>
          <a:stretch>
            <a:fillRect/>
          </a:stretch>
        </p:blipFill>
        <p:spPr>
          <a:xfrm>
            <a:off x="3132138" y="2924175"/>
            <a:ext cx="5795962" cy="357663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27" name="Picture 3" descr="S:\SozialMarie2010\Projekte Vorstellen\01-KeinKies\01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673475" cy="24479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29966599"/>
      </p:ext>
    </p:extLst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feld 6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5194"/>
                </a:solidFill>
                <a:sym typeface="Arial" charset="0"/>
              </a:rPr>
              <a:t>SozialMarie, </a:t>
            </a:r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cena pro sociální inovace 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4211638" y="1268413"/>
            <a:ext cx="46815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cs-CZ" sz="1400" b="1" dirty="0" smtClean="0">
                <a:solidFill>
                  <a:srgbClr val="005194"/>
                </a:solidFill>
                <a:sym typeface="Arial" charset="0"/>
              </a:rPr>
              <a:t>Cílem je </a:t>
            </a:r>
            <a:r>
              <a:rPr lang="en-GB" sz="1400" b="1" dirty="0" smtClean="0">
                <a:solidFill>
                  <a:srgbClr val="005194"/>
                </a:solidFill>
                <a:sym typeface="Arial" charset="0"/>
              </a:rPr>
              <a:t>...</a:t>
            </a:r>
            <a:endParaRPr lang="en-GB" sz="1400" b="1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76B700"/>
                </a:solidFill>
                <a:latin typeface="Wingdings" pitchFamily="2" charset="2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publikovat a podpořit inovační sociální nápady a jejich realizaci </a:t>
            </a:r>
            <a:r>
              <a:rPr lang="en-GB" sz="1400" dirty="0" smtClean="0">
                <a:solidFill>
                  <a:srgbClr val="005194"/>
                </a:solidFill>
                <a:sym typeface="Arial" charset="0"/>
              </a:rPr>
              <a:t>,</a:t>
            </a: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rgbClr val="76B700"/>
                </a:solidFill>
                <a:latin typeface="Wingdings" pitchFamily="2" charset="2"/>
                <a:sym typeface="Arial" charset="0"/>
              </a:rPr>
              <a:t>l</a:t>
            </a:r>
            <a:r>
              <a:rPr lang="cs-CZ" sz="1400" dirty="0" smtClean="0">
                <a:solidFill>
                  <a:srgbClr val="76B700"/>
                </a:solidFill>
                <a:latin typeface="Wingdings" pitchFamily="2" charset="2"/>
                <a:sym typeface="Arial" charset="0"/>
              </a:rPr>
              <a:t>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soutěžní projekty slouží jako příklady nebo modely, </a:t>
            </a: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76B700"/>
                </a:solidFill>
                <a:latin typeface="Wingdings" pitchFamily="2" charset="2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podpořit vítěze 15 cenami v celkové hodnotě 42 tisíc EUR</a:t>
            </a:r>
            <a:endParaRPr lang="de-AT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4101" name="Picture 8" descr="Y:\SozialMarie\SozialMarie2012\1Mai\Pressefotos\web\alle preisträger 201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16338"/>
            <a:ext cx="757555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Y:\SozialMarie\SozialMarie2012\1Mai\Pressefotos\klein\_Y0F1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3655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8759383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LebensDESIGN - LifeDESIGN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  <a:sym typeface="Arial" charset="0"/>
              </a:rPr>
              <a:t>Austria</a:t>
            </a:r>
          </a:p>
        </p:txBody>
      </p:sp>
      <p:sp>
        <p:nvSpPr>
          <p:cNvPr id="27651" name="Rectangle 1"/>
          <p:cNvSpPr>
            <a:spLocks/>
          </p:cNvSpPr>
          <p:nvPr/>
        </p:nvSpPr>
        <p:spPr bwMode="auto">
          <a:xfrm>
            <a:off x="4211638" y="1268413"/>
            <a:ext cx="45370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60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1"/>
          <p:cNvSpPr>
            <a:spLocks/>
          </p:cNvSpPr>
          <p:nvPr/>
        </p:nvSpPr>
        <p:spPr bwMode="auto">
          <a:xfrm>
            <a:off x="4211638" y="1268413"/>
            <a:ext cx="4537075" cy="158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People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disabilities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produce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luxury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design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objects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180975" algn="l"/>
              </a:tabLs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Sheltered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workshops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, a design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studio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and design       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80975" algn="l"/>
              </a:tabLs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create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brand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society’s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cliché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disabilities</a:t>
            </a:r>
            <a:endParaRPr lang="en-US" sz="1400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11" name="Picture 4" descr="S:\SozialMarie2010\Projekte Vorstellen\02-Lebensdesign\02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900" y="3000375"/>
            <a:ext cx="5248275" cy="35242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27655" name="Textfeld 17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2010</a:t>
            </a:r>
          </a:p>
        </p:txBody>
      </p:sp>
      <p:pic>
        <p:nvPicPr>
          <p:cNvPr id="27656" name="Grafik 19" descr="p2pbenc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81" b="6712"/>
          <a:stretch>
            <a:fillRect/>
          </a:stretch>
        </p:blipFill>
        <p:spPr bwMode="auto">
          <a:xfrm>
            <a:off x="3635375" y="4652963"/>
            <a:ext cx="26654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Grafik 20" descr="bauklotz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92"/>
          <a:stretch>
            <a:fillRect/>
          </a:stretch>
        </p:blipFill>
        <p:spPr bwMode="auto">
          <a:xfrm>
            <a:off x="6300788" y="4652963"/>
            <a:ext cx="25923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Grafik 21" descr="markant-tisch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58" b="13290"/>
          <a:stretch>
            <a:fillRect/>
          </a:stretch>
        </p:blipFill>
        <p:spPr bwMode="auto">
          <a:xfrm>
            <a:off x="6227763" y="2924175"/>
            <a:ext cx="26654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Grafik 18" descr="werkstat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55"/>
          <a:stretch>
            <a:fillRect/>
          </a:stretch>
        </p:blipFill>
        <p:spPr bwMode="auto">
          <a:xfrm>
            <a:off x="3708400" y="2924175"/>
            <a:ext cx="25923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:\SozialMarie2010\Projekte Vorstellen\02-Lebensdesign\02_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989138"/>
            <a:ext cx="3632200" cy="25193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1951595"/>
      </p:ext>
    </p:extLst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Baloo and You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  <a:sym typeface="Arial" charset="0"/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932362" cy="193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('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Mowglis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‘) as mentors for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children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the social and emotional self-confidence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'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Baloos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‘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To close education’s social gap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Grafik 17" descr="KIF_6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400" y="2690813"/>
            <a:ext cx="5184775" cy="3887787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9" name="Grafik 18" descr="eislaufen theresia.bmp"/>
          <p:cNvPicPr>
            <a:picLocks noChangeAspect="1"/>
          </p:cNvPicPr>
          <p:nvPr/>
        </p:nvPicPr>
        <p:blipFill>
          <a:blip r:embed="rId5" cstate="print"/>
          <a:srcRect t="5455"/>
          <a:stretch>
            <a:fillRect/>
          </a:stretch>
        </p:blipFill>
        <p:spPr>
          <a:xfrm>
            <a:off x="206375" y="1557338"/>
            <a:ext cx="3717925" cy="37433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28679" name="Textfeld 19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xmlns="" val="3611959270"/>
      </p:ext>
    </p:extLst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Y:\SozialMarie\SozialMarie2008\Bilder Presiverleihung\breakdanc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51847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O cenu se mohou ucházet </a:t>
            </a:r>
            <a:r>
              <a:rPr lang="en-US" sz="1600" b="1" dirty="0" smtClean="0">
                <a:solidFill>
                  <a:srgbClr val="005194"/>
                </a:solidFill>
                <a:sym typeface="Arial" charset="0"/>
              </a:rPr>
              <a:t>…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681537" cy="273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rgbClr val="005194"/>
                </a:solidFill>
                <a:latin typeface="Arial" pitchFamily="34" charset="0"/>
                <a:cs typeface="Arial" pitchFamily="34" charset="0"/>
                <a:sym typeface="Arial" charset="0"/>
              </a:rPr>
              <a:t>Projekty, které se zabývají současnými sociálními problémy způsobem, který stanovuje trendy pro budoucnost. Podmínkou je, že v době podání 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50" dirty="0" smtClean="0">
                <a:solidFill>
                  <a:srgbClr val="76B700"/>
                </a:solidFill>
                <a:latin typeface="Wingdings" pitchFamily="2" charset="2"/>
                <a:cs typeface="Arial" pitchFamily="34" charset="0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latin typeface="Arial" pitchFamily="34" charset="0"/>
                <a:cs typeface="Arial" pitchFamily="34" charset="0"/>
                <a:sym typeface="Arial" charset="0"/>
              </a:rPr>
              <a:t>projekt je už v praxi realizován</a:t>
            </a:r>
            <a:r>
              <a:rPr lang="en-GB" sz="1400" dirty="0" smtClean="0">
                <a:solidFill>
                  <a:srgbClr val="005194"/>
                </a:solidFill>
                <a:latin typeface="Arial" pitchFamily="34" charset="0"/>
                <a:cs typeface="Arial" pitchFamily="34" charset="0"/>
                <a:sym typeface="Arial" charset="0"/>
              </a:rPr>
              <a:t>,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50" dirty="0">
                <a:solidFill>
                  <a:srgbClr val="76B700"/>
                </a:solidFill>
                <a:latin typeface="Wingdings" pitchFamily="2" charset="2"/>
                <a:cs typeface="Arial" pitchFamily="34" charset="0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latin typeface="Arial" pitchFamily="34" charset="0"/>
                <a:cs typeface="Arial" pitchFamily="34" charset="0"/>
                <a:sym typeface="Arial" charset="0"/>
              </a:rPr>
              <a:t>dosud probíhá a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50" dirty="0">
                <a:solidFill>
                  <a:srgbClr val="76B700"/>
                </a:solidFill>
                <a:latin typeface="Wingdings" pitchFamily="2" charset="2"/>
                <a:cs typeface="Arial" pitchFamily="34" charset="0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latin typeface="Arial" pitchFamily="34" charset="0"/>
                <a:cs typeface="Arial" pitchFamily="34" charset="0"/>
                <a:sym typeface="Arial" charset="0"/>
              </a:rPr>
              <a:t>má slibnou budoucnost 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pic>
        <p:nvPicPr>
          <p:cNvPr id="5126" name="Picture 7" descr="Y:\SozialMarie\SozialMarie2009\Bilder Preisverleihung\Preisverleihung\Buffet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6718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8186106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Kritéria</a:t>
            </a:r>
            <a:endParaRPr lang="de-AT" sz="1600" b="1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194"/>
                </a:solidFill>
                <a:sym typeface="Arial" charset="0"/>
              </a:rPr>
              <a:t>1.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Novost projektového nápadu 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194"/>
                </a:solidFill>
                <a:sym typeface="Arial" charset="0"/>
              </a:rPr>
              <a:t>2.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Inovace v přístupu k cílovým skupinám - participace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194"/>
                </a:solidFill>
                <a:sym typeface="Arial" charset="0"/>
              </a:rPr>
              <a:t>3. </a:t>
            </a:r>
            <a:r>
              <a:rPr lang="en-US" sz="1400" dirty="0" smtClean="0">
                <a:solidFill>
                  <a:srgbClr val="005194"/>
                </a:solidFill>
                <a:sym typeface="Arial" charset="0"/>
              </a:rPr>
              <a:t>In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ovace v realizaci - účinnost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194"/>
                </a:solidFill>
                <a:sym typeface="Arial" charset="0"/>
              </a:rPr>
              <a:t>4. </a:t>
            </a:r>
            <a:r>
              <a:rPr lang="en-US" sz="1400" dirty="0" smtClean="0">
                <a:solidFill>
                  <a:srgbClr val="005194"/>
                </a:solidFill>
                <a:sym typeface="Arial" charset="0"/>
              </a:rPr>
              <a:t>In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ovace ve veřejném vnímání </a:t>
            </a:r>
            <a:r>
              <a:rPr lang="en-US" sz="1400" dirty="0" smtClean="0">
                <a:solidFill>
                  <a:srgbClr val="005194"/>
                </a:solidFill>
                <a:sym typeface="Arial" charset="0"/>
              </a:rPr>
              <a:t>–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slouží jako příklad 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17" name="Grafik 16" descr="_Y0F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25" y="1268413"/>
            <a:ext cx="3097213" cy="309721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6150" name="Picture 8" descr="Y:\SozialMarie\SozialMarie2010\Bilder Preisverleihung 2010\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708275"/>
            <a:ext cx="610711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7361601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Y:\SozialMarie\SozialMarie2011\Bilder Preisverleihung 2011\AnnaRauchenberger\_Y0F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3241675" cy="2160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1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Projekty mohou pocházet </a:t>
            </a:r>
            <a:r>
              <a:rPr lang="en-US" sz="1600" b="1" dirty="0" smtClean="0">
                <a:solidFill>
                  <a:srgbClr val="005194"/>
                </a:solidFill>
                <a:sym typeface="Arial" charset="0"/>
              </a:rPr>
              <a:t>…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sz="1400" dirty="0">
                <a:solidFill>
                  <a:srgbClr val="005194"/>
                </a:solidFill>
                <a:sym typeface="Arial" charset="0"/>
              </a:rPr>
              <a:t>... </a:t>
            </a:r>
            <a:r>
              <a:rPr lang="cs-CZ" sz="1400" dirty="0">
                <a:solidFill>
                  <a:srgbClr val="005194"/>
                </a:solidFill>
                <a:sym typeface="Arial" charset="0"/>
              </a:rPr>
              <a:t>o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d subjektů </a:t>
            </a: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005194"/>
                </a:solidFill>
                <a:sym typeface="Arial" charset="0"/>
              </a:rPr>
              <a:t> </a:t>
            </a:r>
          </a:p>
          <a:p>
            <a:r>
              <a:rPr lang="en-GB" sz="1400" dirty="0">
                <a:solidFill>
                  <a:srgbClr val="76B700"/>
                </a:solidFill>
                <a:latin typeface="Wingdings" pitchFamily="2" charset="2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sociální ekonomiky </a:t>
            </a:r>
            <a:r>
              <a:rPr lang="en-GB" sz="1400" dirty="0" smtClean="0">
                <a:solidFill>
                  <a:srgbClr val="005194"/>
                </a:solidFill>
                <a:sym typeface="Arial" charset="0"/>
              </a:rPr>
              <a:t> </a:t>
            </a:r>
            <a:r>
              <a:rPr lang="en-GB" sz="1400" dirty="0">
                <a:solidFill>
                  <a:srgbClr val="005194"/>
                </a:solidFill>
                <a:sym typeface="Arial" charset="0"/>
              </a:rPr>
              <a:t/>
            </a:r>
            <a:br>
              <a:rPr lang="en-GB" sz="1400" dirty="0">
                <a:solidFill>
                  <a:srgbClr val="005194"/>
                </a:solidFill>
                <a:sym typeface="Arial" charset="0"/>
              </a:rPr>
            </a:br>
            <a:r>
              <a:rPr lang="en-GB" sz="1400" dirty="0">
                <a:solidFill>
                  <a:srgbClr val="005194"/>
                </a:solidFill>
                <a:sym typeface="Arial" charset="0"/>
              </a:rPr>
              <a:t>      </a:t>
            </a:r>
            <a:r>
              <a:rPr lang="en-GB" sz="1400" dirty="0" smtClean="0">
                <a:solidFill>
                  <a:srgbClr val="005194"/>
                </a:solidFill>
                <a:sym typeface="Arial" charset="0"/>
              </a:rPr>
              <a:t>(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iniciativy občanské společnosti, NNO, sdružení …) </a:t>
            </a: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76B700"/>
                </a:solidFill>
                <a:latin typeface="Wingdings" pitchFamily="2" charset="2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veřejné správy </a:t>
            </a:r>
            <a:r>
              <a:rPr lang="en-GB" sz="1400" dirty="0" smtClean="0">
                <a:solidFill>
                  <a:srgbClr val="005194"/>
                </a:solidFill>
                <a:sym typeface="Arial" charset="0"/>
              </a:rPr>
              <a:t> </a:t>
            </a: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76B700"/>
                </a:solidFill>
                <a:latin typeface="Wingdings" pitchFamily="2" charset="2"/>
                <a:sym typeface="Arial" charset="0"/>
              </a:rPr>
              <a:t>l 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soukromého sektoru 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8" name="Picture 7" descr="Y:\SozialMarie\SozialMarie2010\Bilder Preisverleihung 2010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141663"/>
            <a:ext cx="5184775" cy="3449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6494445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Grafik 15" descr="alle_2010.jpg"/>
          <p:cNvPicPr>
            <a:picLocks noChangeAspect="1"/>
          </p:cNvPicPr>
          <p:nvPr/>
        </p:nvPicPr>
        <p:blipFill>
          <a:blip r:embed="rId4" cstate="print"/>
          <a:srcRect t="23878" b="7469"/>
          <a:stretch>
            <a:fillRect/>
          </a:stretch>
        </p:blipFill>
        <p:spPr>
          <a:xfrm>
            <a:off x="2987675" y="3789363"/>
            <a:ext cx="5832475" cy="26638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6" name="Textfeld 9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Geografický záběr</a:t>
            </a:r>
            <a:endParaRPr lang="de-AT" sz="1600" b="1" dirty="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4211638" y="1268413"/>
            <a:ext cx="46815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Celé Rakousko, Maďarsko, Česká republika, u ostatních zemí musí realizovány ve vzdálenosti 300 km od Vídně (Slovensko, Polsko, Chorvatsko, Slovinsko, Německo) 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8198" name="Picture 3" descr="Y:\SozialMarie\SozialMarie2013\ausschreibung unterlagen\karte_3Lä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51631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547097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4211638" y="1268413"/>
            <a:ext cx="4681537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76B700"/>
                </a:solidFill>
                <a:sym typeface="Arial" charset="0"/>
              </a:rPr>
              <a:t>5. </a:t>
            </a:r>
            <a:r>
              <a:rPr lang="cs-CZ" sz="1400" b="1" dirty="0">
                <a:solidFill>
                  <a:srgbClr val="76B700"/>
                </a:solidFill>
                <a:sym typeface="Arial" charset="0"/>
              </a:rPr>
              <a:t>ú</a:t>
            </a:r>
            <a:r>
              <a:rPr lang="cs-CZ" sz="1400" b="1" dirty="0" smtClean="0">
                <a:solidFill>
                  <a:srgbClr val="76B700"/>
                </a:solidFill>
                <a:sym typeface="Arial" charset="0"/>
              </a:rPr>
              <a:t>nor </a:t>
            </a:r>
            <a:r>
              <a:rPr lang="en-GB" sz="1400" dirty="0">
                <a:solidFill>
                  <a:srgbClr val="005194"/>
                </a:solidFill>
                <a:sym typeface="Arial" charset="0"/>
              </a:rPr>
              <a:t>	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	uzávěrka přihlášek </a:t>
            </a: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defRPr/>
            </a:pPr>
            <a:endParaRPr lang="en-GB" sz="1400" b="1" dirty="0">
              <a:solidFill>
                <a:srgbClr val="76B700"/>
              </a:solidFill>
              <a:sym typeface="Arial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76B700"/>
                </a:solidFill>
                <a:sym typeface="Arial" charset="0"/>
              </a:rPr>
              <a:t>27. </a:t>
            </a:r>
            <a:r>
              <a:rPr lang="cs-CZ" sz="1400" b="1" dirty="0">
                <a:solidFill>
                  <a:srgbClr val="76B700"/>
                </a:solidFill>
                <a:sym typeface="Arial" charset="0"/>
              </a:rPr>
              <a:t>ú</a:t>
            </a:r>
            <a:r>
              <a:rPr lang="cs-CZ" sz="1400" b="1" dirty="0" smtClean="0">
                <a:solidFill>
                  <a:srgbClr val="76B700"/>
                </a:solidFill>
                <a:sym typeface="Arial" charset="0"/>
              </a:rPr>
              <a:t>nor 	</a:t>
            </a:r>
            <a:r>
              <a:rPr lang="en-GB" sz="1400" dirty="0">
                <a:solidFill>
                  <a:srgbClr val="005194"/>
                </a:solidFill>
                <a:sym typeface="Arial" charset="0"/>
              </a:rPr>
              <a:t>	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seznam nominovaných zveřejněn 			na webu </a:t>
            </a:r>
            <a:r>
              <a:rPr lang="en-GB" sz="1400" dirty="0" smtClean="0">
                <a:solidFill>
                  <a:srgbClr val="005194"/>
                </a:solidFill>
                <a:sym typeface="Arial" charset="0"/>
                <a:hlinkClick r:id="rId3"/>
              </a:rPr>
              <a:t>www.sozialmarie.org</a:t>
            </a: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defRPr/>
            </a:pPr>
            <a:endParaRPr lang="en-GB" sz="1400" b="1" dirty="0">
              <a:solidFill>
                <a:srgbClr val="76B700"/>
              </a:solidFill>
              <a:sym typeface="Arial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76B700"/>
                </a:solidFill>
                <a:sym typeface="Arial" charset="0"/>
              </a:rPr>
              <a:t>1. </a:t>
            </a:r>
            <a:r>
              <a:rPr lang="cs-CZ" sz="1400" b="1" dirty="0">
                <a:solidFill>
                  <a:srgbClr val="76B700"/>
                </a:solidFill>
                <a:sym typeface="Arial" charset="0"/>
              </a:rPr>
              <a:t>k</a:t>
            </a:r>
            <a:r>
              <a:rPr lang="cs-CZ" sz="1400" b="1" dirty="0" smtClean="0">
                <a:solidFill>
                  <a:srgbClr val="76B700"/>
                </a:solidFill>
                <a:sym typeface="Arial" charset="0"/>
              </a:rPr>
              <a:t>věten 	 </a:t>
            </a:r>
            <a:r>
              <a:rPr lang="en-GB" sz="1400" dirty="0">
                <a:solidFill>
                  <a:srgbClr val="005194"/>
                </a:solidFill>
                <a:sym typeface="Arial" charset="0"/>
              </a:rPr>
              <a:t>	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vyhlášení vítězů a 				předání cen ve Vídni </a:t>
            </a:r>
          </a:p>
          <a:p>
            <a:pPr marL="342900" indent="-342900">
              <a:buAutoNum type="arabicPeriod"/>
              <a:defRPr/>
            </a:pPr>
            <a:endParaRPr lang="en-GB" sz="1400" dirty="0">
              <a:solidFill>
                <a:srgbClr val="005194"/>
              </a:solidFill>
              <a:sym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Veřejné hlasování od 27. února do 26. března na stránkách </a:t>
            </a:r>
            <a:r>
              <a:rPr lang="en-GB" sz="1400" dirty="0" smtClean="0">
                <a:solidFill>
                  <a:srgbClr val="005194"/>
                </a:solidFill>
                <a:sym typeface="Arial" charset="0"/>
              </a:rPr>
              <a:t> </a:t>
            </a:r>
            <a:r>
              <a:rPr lang="en-GB" sz="1400" dirty="0">
                <a:solidFill>
                  <a:srgbClr val="005194"/>
                </a:solidFill>
                <a:sym typeface="Arial" charset="0"/>
                <a:hlinkClick r:id="rId3"/>
              </a:rPr>
              <a:t>www.sozialmarie.org</a:t>
            </a:r>
            <a:r>
              <a:rPr lang="en-GB" sz="1400" dirty="0">
                <a:solidFill>
                  <a:srgbClr val="005194"/>
                </a:solidFill>
                <a:sym typeface="Arial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rgbClr val="76B700"/>
              </a:solidFill>
              <a:latin typeface="+mj-lt"/>
              <a:sym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rgbClr val="005194"/>
              </a:solidFill>
              <a:latin typeface="+mj-lt"/>
              <a:sym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rgbClr val="005194"/>
              </a:solidFill>
              <a:latin typeface="+mj-lt"/>
              <a:sym typeface="Arial" charset="0"/>
            </a:endParaRPr>
          </a:p>
        </p:txBody>
      </p:sp>
      <p:sp>
        <p:nvSpPr>
          <p:cNvPr id="9220" name="Titel 8"/>
          <p:cNvSpPr>
            <a:spLocks noGrp="1"/>
          </p:cNvSpPr>
          <p:nvPr>
            <p:ph type="title"/>
          </p:nvPr>
        </p:nvSpPr>
        <p:spPr>
          <a:xfrm>
            <a:off x="4140200" y="404813"/>
            <a:ext cx="3970338" cy="1012825"/>
          </a:xfrm>
        </p:spPr>
        <p:txBody>
          <a:bodyPr/>
          <a:lstStyle/>
          <a:p>
            <a:pPr algn="l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Termíny </a:t>
            </a:r>
            <a:r>
              <a:rPr lang="en-GB" sz="1600" b="1" dirty="0" smtClean="0">
                <a:solidFill>
                  <a:srgbClr val="005194"/>
                </a:solidFill>
                <a:sym typeface="Arial" charset="0"/>
              </a:rPr>
              <a:t>2013</a:t>
            </a:r>
            <a:br>
              <a:rPr lang="en-GB" sz="1600" b="1" dirty="0" smtClean="0">
                <a:solidFill>
                  <a:srgbClr val="005194"/>
                </a:solidFill>
                <a:sym typeface="Arial" charset="0"/>
              </a:rPr>
            </a:br>
            <a:endParaRPr lang="de-AT" sz="1600" b="1" dirty="0" smtClean="0"/>
          </a:p>
        </p:txBody>
      </p:sp>
      <p:pic>
        <p:nvPicPr>
          <p:cNvPr id="9221" name="Picture 2" descr="Y:\SozialMarie\SozialMarie2013\ausschreibung unterlagen\graphisches\Button_Nominated_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2159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Y:\SozialMarie\SozialMarie2013\ausschreibung unterlagen\graphisches\Button_Winner_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3675"/>
            <a:ext cx="22320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52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Vyhlášení cen 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4640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Předání cen proběhne 1. května 2013 od 18 hodin ve velkém sále Rádia ORF</a:t>
            </a:r>
            <a:r>
              <a:rPr lang="en-US" sz="1400" dirty="0" smtClean="0">
                <a:solidFill>
                  <a:srgbClr val="005194"/>
                </a:solidFill>
                <a:sym typeface="Arial" charset="0"/>
              </a:rPr>
              <a:t>, </a:t>
            </a:r>
            <a:r>
              <a:rPr lang="en-US" sz="1400" dirty="0" err="1">
                <a:solidFill>
                  <a:srgbClr val="005194"/>
                </a:solidFill>
                <a:sym typeface="Arial" charset="0"/>
              </a:rPr>
              <a:t>Argentinierstraße</a:t>
            </a:r>
            <a:r>
              <a:rPr lang="en-US" sz="1400" dirty="0">
                <a:solidFill>
                  <a:srgbClr val="005194"/>
                </a:solidFill>
                <a:sym typeface="Arial" charset="0"/>
              </a:rPr>
              <a:t> 30a</a:t>
            </a:r>
            <a:r>
              <a:rPr lang="en-US" sz="1400" dirty="0" smtClean="0">
                <a:solidFill>
                  <a:srgbClr val="005194"/>
                </a:solidFill>
                <a:sym typeface="Arial" charset="0"/>
              </a:rPr>
              <a:t>,</a:t>
            </a:r>
            <a:r>
              <a:rPr lang="cs-CZ" sz="1400" dirty="0" smtClean="0">
                <a:solidFill>
                  <a:srgbClr val="005194"/>
                </a:solidFill>
                <a:sym typeface="Arial" charset="0"/>
              </a:rPr>
              <a:t> ve Vídni 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7" name="Grafik 6" descr="050.jpg"/>
          <p:cNvPicPr>
            <a:picLocks noChangeAspect="1"/>
          </p:cNvPicPr>
          <p:nvPr/>
        </p:nvPicPr>
        <p:blipFill>
          <a:blip r:embed="rId4" cstate="print"/>
          <a:srcRect r="4693"/>
          <a:stretch>
            <a:fillRect/>
          </a:stretch>
        </p:blipFill>
        <p:spPr>
          <a:xfrm>
            <a:off x="250825" y="1412875"/>
            <a:ext cx="3673475" cy="2563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7" name="Picture 3" descr="Y:\SozialMarie\SozialMarie2012\1Mai\Pressefotos\klein\_Y0F1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92600"/>
            <a:ext cx="2503488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Y:\SozialMarie\SozialMarie2012\1Mai\Pressefotos\klein\_Y0F1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3141663"/>
            <a:ext cx="4860925" cy="32400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0103781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feld 9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 smtClean="0">
                <a:solidFill>
                  <a:srgbClr val="005194"/>
                </a:solidFill>
                <a:sym typeface="Arial" charset="0"/>
              </a:rPr>
              <a:t>Cena publika od roku 2012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4211638" y="1268413"/>
            <a:ext cx="46815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solidFill>
                  <a:srgbClr val="005194"/>
                </a:solidFill>
              </a:rPr>
              <a:t> </a:t>
            </a:r>
            <a:r>
              <a:rPr lang="cs-CZ" sz="1400" dirty="0" smtClean="0">
                <a:solidFill>
                  <a:srgbClr val="005194"/>
                </a:solidFill>
              </a:rPr>
              <a:t>probíhá na webu www.sozialmarie.org</a:t>
            </a:r>
            <a:endParaRPr lang="de-AT" sz="1400" dirty="0">
              <a:solidFill>
                <a:srgbClr val="005194"/>
              </a:solidFill>
              <a:sym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solidFill>
                  <a:srgbClr val="005194"/>
                </a:solidFill>
              </a:rPr>
              <a:t> </a:t>
            </a:r>
            <a:r>
              <a:rPr lang="cs-CZ" sz="1400" dirty="0" smtClean="0">
                <a:solidFill>
                  <a:srgbClr val="005194"/>
                </a:solidFill>
              </a:rPr>
              <a:t>cena je propagační film o vítězném projektu 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14341" name="Picture 3" descr="Y:\SozialMarie\SozialMarie2012\Publikumspreis\graphisches\Publikumspreis_201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752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Y:\SozialMarie\SozialMarie2012\1Mai\Pressefotos\klein\_Y0F1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61214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Y:\SozialMarie\SozialMarie2012\Publikumspreis\graphisches\SozialMarie-PreisLogo-HUN_kle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557338"/>
            <a:ext cx="17970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793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Předvádění na obrazovce (4:3)</PresentationFormat>
  <Paragraphs>189</Paragraphs>
  <Slides>21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www.sozialmarie.org sozialmarie@sozialmarie.org</vt:lpstr>
      <vt:lpstr>Snímek 2</vt:lpstr>
      <vt:lpstr>Snímek 3</vt:lpstr>
      <vt:lpstr>Snímek 4</vt:lpstr>
      <vt:lpstr>Snímek 5</vt:lpstr>
      <vt:lpstr>Snímek 6</vt:lpstr>
      <vt:lpstr>Termíny 2013 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www.sozialmarie.org sozialmarie@sozialmarie.org</dc:title>
  <dc:creator>Anna</dc:creator>
  <cp:lastModifiedBy>VSEM</cp:lastModifiedBy>
  <cp:revision>1</cp:revision>
  <dcterms:created xsi:type="dcterms:W3CDTF">2013-01-30T19:11:14Z</dcterms:created>
  <dcterms:modified xsi:type="dcterms:W3CDTF">2013-01-31T08:06:39Z</dcterms:modified>
</cp:coreProperties>
</file>