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5" r:id="rId2"/>
    <p:sldId id="287" r:id="rId3"/>
    <p:sldId id="265" r:id="rId4"/>
    <p:sldId id="266" r:id="rId5"/>
    <p:sldId id="267" r:id="rId6"/>
    <p:sldId id="288" r:id="rId7"/>
    <p:sldId id="268" r:id="rId8"/>
    <p:sldId id="269" r:id="rId9"/>
    <p:sldId id="270" r:id="rId10"/>
    <p:sldId id="302" r:id="rId11"/>
    <p:sldId id="271" r:id="rId12"/>
    <p:sldId id="272" r:id="rId13"/>
    <p:sldId id="273" r:id="rId14"/>
    <p:sldId id="303" r:id="rId15"/>
    <p:sldId id="274" r:id="rId16"/>
    <p:sldId id="275" r:id="rId17"/>
    <p:sldId id="276" r:id="rId18"/>
    <p:sldId id="304" r:id="rId19"/>
    <p:sldId id="277" r:id="rId20"/>
    <p:sldId id="278" r:id="rId21"/>
    <p:sldId id="279" r:id="rId22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5194"/>
    <a:srgbClr val="76B700"/>
    <a:srgbClr val="A9E5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2" autoAdjust="0"/>
    <p:restoredTop sz="99752" autoAdjust="0"/>
  </p:normalViewPr>
  <p:slideViewPr>
    <p:cSldViewPr>
      <p:cViewPr>
        <p:scale>
          <a:sx n="70" d="100"/>
          <a:sy n="70" d="100"/>
        </p:scale>
        <p:origin x="-372" y="-1032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254" y="-113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DACC4DA-01F7-4CF4-890D-2D9613FC4A64}" type="datetimeFigureOut">
              <a:rPr lang="de-AT"/>
              <a:pPr>
                <a:defRPr/>
              </a:pPr>
              <a:t>31.01.2013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5AA3846-DEFC-4CEC-98BB-BAB631D3E6A6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160578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14E6925-2BBC-4C3E-B634-60AF27D19C99}" type="datetimeFigureOut">
              <a:rPr lang="de-DE"/>
              <a:pPr>
                <a:defRPr/>
              </a:pPr>
              <a:t>31.01.2013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A96D77A-AE6F-47B9-BDE7-26D275FB20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14882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6A130-7C90-402C-B400-0BE5683544A9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7373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C69985-234F-405B-A304-5B91BDAB5E6F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A81714-1D96-4A99-9C2C-5888CA6F496A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1C16A5-D9F7-4188-9EE2-33C0643A2E10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7680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CBC400-48A8-407F-93BA-2354F99FD14A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7987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F3030E-C8FC-4DB1-8857-625B058941C8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8090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D5721C-1A30-4E9E-A720-91B96FEAE75C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8192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C635AA-A4A7-49B6-9559-0B698D56B94F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8294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4CAA06-3B70-4BA9-9A0F-C2D84B8B9DA0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8602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5EE4E0-7A9D-46E6-AEFF-0155145F442F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8704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BAA4F6-191D-4E84-B630-52B1D69CA3A4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BA0E04-1FC6-463A-867E-EDEC035F94E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8806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3C37AC-BD72-40CE-A170-07F177209070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8909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8A951-E070-493E-A07F-C7D89ADA93DB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6246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BD3AAD-9B22-49AA-9BA2-DDC6C726C8BA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6349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8C8B95-C146-488D-864F-E93378F4FC54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DE0C44-19B4-4AF8-BB31-16FD4533DA68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6758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DB4B29-4425-44EC-88AA-D11A54601DB6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6861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57480-EBC3-4B1B-AEE3-5340F5726631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696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4F9AA-AC55-4E2A-AEFF-316F459EDDFF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7066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1B608A-63F1-44EC-9978-308CD6C0B763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6"/>
          <p:cNvCxnSpPr/>
          <p:nvPr userDrawn="1"/>
        </p:nvCxnSpPr>
        <p:spPr>
          <a:xfrm>
            <a:off x="250825" y="549275"/>
            <a:ext cx="8642350" cy="0"/>
          </a:xfrm>
          <a:prstGeom prst="line">
            <a:avLst/>
          </a:prstGeom>
          <a:ln w="9525">
            <a:solidFill>
              <a:srgbClr val="00519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7"/>
          <p:cNvCxnSpPr/>
          <p:nvPr userDrawn="1"/>
        </p:nvCxnSpPr>
        <p:spPr>
          <a:xfrm>
            <a:off x="250825" y="1125538"/>
            <a:ext cx="8642350" cy="0"/>
          </a:xfrm>
          <a:prstGeom prst="line">
            <a:avLst/>
          </a:prstGeom>
          <a:ln w="9525">
            <a:solidFill>
              <a:srgbClr val="00519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940E1-C9A1-4C7F-8468-98D1ADD74034}" type="datetimeFigureOut">
              <a:rPr lang="de-DE"/>
              <a:pPr>
                <a:defRPr/>
              </a:pPr>
              <a:t>31.01.2013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6C301-AB89-4188-A2A7-F3DEBA70F13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16654013"/>
      </p:ext>
    </p:extLst>
  </p:cSld>
  <p:clrMapOvr>
    <a:masterClrMapping/>
  </p:clrMapOvr>
  <p:transition advClick="0" advTm="12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0ABA5-B543-44CC-BBE2-C7138D72F085}" type="datetimeFigureOut">
              <a:rPr lang="de-DE"/>
              <a:pPr>
                <a:defRPr/>
              </a:pPr>
              <a:t>31.01.2013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BE6A-85FF-4E42-93DB-A5125B95B96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28501236"/>
      </p:ext>
    </p:extLst>
  </p:cSld>
  <p:clrMapOvr>
    <a:masterClrMapping/>
  </p:clrMapOvr>
  <p:transition advClick="0" advTm="12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1D609-DBB5-4CBD-9D54-9FD3067F059C}" type="datetimeFigureOut">
              <a:rPr lang="de-DE"/>
              <a:pPr>
                <a:defRPr/>
              </a:pPr>
              <a:t>31.01.2013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F94F-6FAE-41E3-8D7E-5C2498F3DB5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48976249"/>
      </p:ext>
    </p:extLst>
  </p:cSld>
  <p:clrMapOvr>
    <a:masterClrMapping/>
  </p:clrMapOvr>
  <p:transition advClick="0" advTm="12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6E851-2A7E-4EDD-A6CA-A89D05F3428E}" type="datetimeFigureOut">
              <a:rPr lang="de-DE"/>
              <a:pPr>
                <a:defRPr/>
              </a:pPr>
              <a:t>31.01.2013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3274-249C-4DC4-9899-E73C6248EDF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38920693"/>
      </p:ext>
    </p:extLst>
  </p:cSld>
  <p:clrMapOvr>
    <a:masterClrMapping/>
  </p:clrMapOvr>
  <p:transition advClick="0" advTm="12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9AACC-C9A2-41AF-A98E-8008373E33FF}" type="datetimeFigureOut">
              <a:rPr lang="de-DE"/>
              <a:pPr>
                <a:defRPr/>
              </a:pPr>
              <a:t>31.01.2013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7C77F-3121-4290-8B1F-0B4112CD09C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34273668"/>
      </p:ext>
    </p:extLst>
  </p:cSld>
  <p:clrMapOvr>
    <a:masterClrMapping/>
  </p:clrMapOvr>
  <p:transition advClick="0" advTm="12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69E09-5E1C-45AB-A05F-E97576A9B6D9}" type="datetimeFigureOut">
              <a:rPr lang="de-DE"/>
              <a:pPr>
                <a:defRPr/>
              </a:pPr>
              <a:t>31.01.2013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A6778-BF71-4417-B810-B4D18413A19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3459361"/>
      </p:ext>
    </p:extLst>
  </p:cSld>
  <p:clrMapOvr>
    <a:masterClrMapping/>
  </p:clrMapOvr>
  <p:transition advClick="0" advTm="12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2B1A0-61C8-4A82-A6A3-8F21E6D1A0B3}" type="datetimeFigureOut">
              <a:rPr lang="de-DE"/>
              <a:pPr>
                <a:defRPr/>
              </a:pPr>
              <a:t>31.01.2013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7F722-F41C-4C46-89E2-A258D5E633C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30819052"/>
      </p:ext>
    </p:extLst>
  </p:cSld>
  <p:clrMapOvr>
    <a:masterClrMapping/>
  </p:clrMapOvr>
  <p:transition advClick="0" advTm="12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B459A-477E-4D9B-B1FC-AF027D08F1BE}" type="datetimeFigureOut">
              <a:rPr lang="de-DE"/>
              <a:pPr>
                <a:defRPr/>
              </a:pPr>
              <a:t>31.01.2013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EC56E-C7CB-40AE-944C-AFA85E7CEC2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87181159"/>
      </p:ext>
    </p:extLst>
  </p:cSld>
  <p:clrMapOvr>
    <a:masterClrMapping/>
  </p:clrMapOvr>
  <p:transition advClick="0" advTm="12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8CEA6-AB2E-4F3C-AC19-6D8E076F9C1A}" type="datetimeFigureOut">
              <a:rPr lang="de-DE"/>
              <a:pPr>
                <a:defRPr/>
              </a:pPr>
              <a:t>31.01.2013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E3C11-2A6F-4AD7-B94B-AE8697FD6B1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23386628"/>
      </p:ext>
    </p:extLst>
  </p:cSld>
  <p:clrMapOvr>
    <a:masterClrMapping/>
  </p:clrMapOvr>
  <p:transition advClick="0" advTm="12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85012-2676-4428-8728-C96C8EE0A5FD}" type="datetimeFigureOut">
              <a:rPr lang="de-DE"/>
              <a:pPr>
                <a:defRPr/>
              </a:pPr>
              <a:t>31.01.2013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7151F-DE06-4CD5-A6BD-BE4C60F2FB9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300572663"/>
      </p:ext>
    </p:extLst>
  </p:cSld>
  <p:clrMapOvr>
    <a:masterClrMapping/>
  </p:clrMapOvr>
  <p:transition advClick="0" advTm="12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03961-1502-4995-AE04-A7723902B7CB}" type="datetimeFigureOut">
              <a:rPr lang="de-DE"/>
              <a:pPr>
                <a:defRPr/>
              </a:pPr>
              <a:t>31.01.2013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6C734-DC02-474D-AC91-545D271936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55138128"/>
      </p:ext>
    </p:extLst>
  </p:cSld>
  <p:clrMapOvr>
    <a:masterClrMapping/>
  </p:clrMapOvr>
  <p:transition advClick="0" advTm="12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741D06-95C8-47C4-B658-7C27CBEBE0A7}" type="datetimeFigureOut">
              <a:rPr lang="de-DE"/>
              <a:pPr>
                <a:defRPr/>
              </a:pPr>
              <a:t>31.01.2013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4BE2F2-9F17-4E26-8CCD-6F16E11BD77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advClick="0" advTm="1200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0" y="3284538"/>
            <a:ext cx="9144000" cy="1152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0000" indent="-341313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rgbClr val="005194"/>
                </a:solidFill>
                <a:ea typeface="+mj-ea"/>
                <a:sym typeface="Arial" charset="0"/>
              </a:rPr>
              <a:t>o</a:t>
            </a:r>
            <a:r>
              <a:rPr lang="cs-CZ" dirty="0" smtClean="0">
                <a:solidFill>
                  <a:srgbClr val="005194"/>
                </a:solidFill>
                <a:ea typeface="+mj-ea"/>
                <a:sym typeface="Arial" charset="0"/>
              </a:rPr>
              <a:t>d roku</a:t>
            </a:r>
            <a:r>
              <a:rPr lang="en-US" dirty="0" smtClean="0">
                <a:solidFill>
                  <a:srgbClr val="005194"/>
                </a:solidFill>
                <a:ea typeface="+mj-ea"/>
                <a:sym typeface="Arial" charset="0"/>
              </a:rPr>
              <a:t> </a:t>
            </a:r>
            <a:r>
              <a:rPr lang="en-US" dirty="0">
                <a:solidFill>
                  <a:srgbClr val="005194"/>
                </a:solidFill>
                <a:ea typeface="+mj-ea"/>
                <a:sym typeface="Arial" charset="0"/>
              </a:rPr>
              <a:t>2005</a:t>
            </a:r>
          </a:p>
          <a:p>
            <a:pPr marL="360000" indent="-341313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5194"/>
                </a:solidFill>
                <a:sym typeface="Arial" charset="0"/>
              </a:rPr>
              <a:t>1,750 </a:t>
            </a:r>
            <a:r>
              <a:rPr lang="cs-CZ" dirty="0" smtClean="0">
                <a:solidFill>
                  <a:srgbClr val="005194"/>
                </a:solidFill>
                <a:sym typeface="Arial" charset="0"/>
              </a:rPr>
              <a:t>přihlášek projektů</a:t>
            </a:r>
            <a:endParaRPr lang="en-US" dirty="0">
              <a:solidFill>
                <a:srgbClr val="005194"/>
              </a:solidFill>
              <a:sym typeface="Arial" charset="0"/>
            </a:endParaRPr>
          </a:p>
          <a:p>
            <a:pPr marL="360000" indent="-341313" algn="ctr" fontAlgn="auto">
              <a:lnSpc>
                <a:spcPts val="3400"/>
              </a:lnSpc>
              <a:spcBef>
                <a:spcPts val="425"/>
              </a:spcBef>
              <a:spcAft>
                <a:spcPts val="0"/>
              </a:spcAft>
              <a:defRPr/>
            </a:pPr>
            <a:endParaRPr lang="de-DE" dirty="0">
              <a:solidFill>
                <a:srgbClr val="005194"/>
              </a:solidFill>
              <a:ea typeface="+mj-ea"/>
              <a:sym typeface="Arial" charset="0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92150"/>
            <a:ext cx="57610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0" y="5084763"/>
            <a:ext cx="9144000" cy="1081087"/>
          </a:xfrm>
        </p:spPr>
        <p:txBody>
          <a:bodyPr anchor="t"/>
          <a:lstStyle/>
          <a:p>
            <a:pPr eaLnBrk="1" hangingPunct="1">
              <a:lnSpc>
                <a:spcPct val="150000"/>
              </a:lnSpc>
            </a:pPr>
            <a:r>
              <a:rPr lang="en-US" sz="1800" b="1" dirty="0" smtClean="0">
                <a:solidFill>
                  <a:srgbClr val="76B700"/>
                </a:solidFill>
                <a:latin typeface="Arial" charset="0"/>
                <a:cs typeface="Arial" charset="0"/>
                <a:sym typeface="Arial" charset="0"/>
              </a:rPr>
              <a:t>www.sozialmarie.org</a:t>
            </a:r>
            <a:br>
              <a:rPr lang="en-US" sz="1800" b="1" dirty="0" smtClean="0">
                <a:solidFill>
                  <a:srgbClr val="76B700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sz="1800" b="1" dirty="0" smtClean="0">
                <a:solidFill>
                  <a:srgbClr val="76B700"/>
                </a:solidFill>
                <a:latin typeface="Arial" charset="0"/>
                <a:cs typeface="Arial" charset="0"/>
                <a:sym typeface="Arial" charset="0"/>
              </a:rPr>
              <a:t>sozialmarie@sozialmarie.org</a:t>
            </a: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3471629136"/>
      </p:ext>
    </p:extLst>
  </p:cSld>
  <p:clrMapOvr>
    <a:masterClrMapping/>
  </p:clrMapOvr>
  <p:transition advClick="0"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/>
          </p:cNvSpPr>
          <p:nvPr/>
        </p:nvSpPr>
        <p:spPr bwMode="auto">
          <a:xfrm>
            <a:off x="4211638" y="1268413"/>
            <a:ext cx="4897437" cy="4464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3429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1</a:t>
            </a:r>
            <a:r>
              <a:rPr lang="en-US" sz="1400" b="1" baseline="30000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st</a:t>
            </a:r>
            <a:r>
              <a:rPr lang="de-DE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>
                <a:solidFill>
                  <a:srgbClr val="76B700"/>
                </a:solidFill>
                <a:latin typeface="Arial" pitchFamily="34" charset="0"/>
                <a:cs typeface="Arial" pitchFamily="34" charset="0"/>
              </a:rPr>
              <a:t>prize</a:t>
            </a:r>
            <a:endParaRPr lang="de-DE" sz="1400" b="1" dirty="0">
              <a:solidFill>
                <a:srgbClr val="76B7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600" b="1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Connecting</a:t>
            </a: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People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i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Austria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b="1" i="1" dirty="0">
              <a:solidFill>
                <a:srgbClr val="005194"/>
              </a:solidFill>
              <a:latin typeface="Arial" pitchFamily="34" charset="0"/>
              <a:cs typeface="Arial" pitchFamily="34" charset="0"/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b="1" i="1" dirty="0">
              <a:solidFill>
                <a:srgbClr val="005194"/>
              </a:solidFill>
              <a:latin typeface="Arial" pitchFamily="34" charset="0"/>
              <a:cs typeface="Arial" pitchFamily="34" charset="0"/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b="1" i="1" dirty="0">
              <a:solidFill>
                <a:srgbClr val="005194"/>
              </a:solidFill>
              <a:latin typeface="Arial" pitchFamily="34" charset="0"/>
              <a:cs typeface="Arial" pitchFamily="34" charset="0"/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5194"/>
              </a:solidFill>
              <a:sym typeface="Arial" charset="0"/>
            </a:endParaRPr>
          </a:p>
          <a:p>
            <a:pPr indent="-3429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2</a:t>
            </a:r>
            <a:r>
              <a:rPr lang="en-US" sz="1400" b="1" baseline="30000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nd</a:t>
            </a: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 prize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Black Austria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i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Austria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i="1" dirty="0">
              <a:solidFill>
                <a:srgbClr val="005194"/>
              </a:solidFill>
              <a:latin typeface="Arial" pitchFamily="34" charset="0"/>
              <a:cs typeface="Arial" pitchFamily="34" charset="0"/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i="1" dirty="0">
              <a:solidFill>
                <a:srgbClr val="005194"/>
              </a:solidFill>
              <a:latin typeface="Arial" pitchFamily="34" charset="0"/>
              <a:cs typeface="Arial" pitchFamily="34" charset="0"/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i="1" dirty="0">
              <a:solidFill>
                <a:srgbClr val="005194"/>
              </a:solidFill>
              <a:latin typeface="Arial" pitchFamily="34" charset="0"/>
              <a:cs typeface="Arial" pitchFamily="34" charset="0"/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i="1" dirty="0">
              <a:solidFill>
                <a:srgbClr val="005194"/>
              </a:solidFill>
              <a:sym typeface="Arial" charset="0"/>
            </a:endParaRPr>
          </a:p>
          <a:p>
            <a:pPr indent="-3429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3</a:t>
            </a:r>
            <a:r>
              <a:rPr lang="en-US" sz="1400" b="1" baseline="30000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rd</a:t>
            </a: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 prize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The Second </a:t>
            </a:r>
            <a:r>
              <a:rPr lang="de-AT" sz="1600" b="1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Viennese</a:t>
            </a: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600" b="1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Savings</a:t>
            </a: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Bank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i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Austria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i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i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5194"/>
                </a:solidFill>
                <a:sym typeface="Arial" charset="0"/>
              </a:rPr>
              <a:t>  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5194"/>
              </a:solidFill>
              <a:sym typeface="Arial" charset="0"/>
            </a:endParaRPr>
          </a:p>
        </p:txBody>
      </p:sp>
      <p:sp>
        <p:nvSpPr>
          <p:cNvPr id="40963" name="Textfeld 7"/>
          <p:cNvSpPr txBox="1">
            <a:spLocks noChangeArrowheads="1"/>
          </p:cNvSpPr>
          <p:nvPr/>
        </p:nvSpPr>
        <p:spPr bwMode="auto">
          <a:xfrm>
            <a:off x="4140200" y="549275"/>
            <a:ext cx="4608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76B700"/>
                </a:solidFill>
                <a:sym typeface="Arial" charset="0"/>
              </a:rPr>
              <a:t>2007</a:t>
            </a:r>
            <a:endParaRPr lang="de-AT" sz="1600" dirty="0">
              <a:solidFill>
                <a:srgbClr val="76B700"/>
              </a:solidFill>
              <a:sym typeface="Arial" charset="0"/>
            </a:endParaRP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Grafik 6" descr="2007_1.jpg"/>
          <p:cNvPicPr>
            <a:picLocks noChangeAspect="1"/>
          </p:cNvPicPr>
          <p:nvPr/>
        </p:nvPicPr>
        <p:blipFill>
          <a:blip r:embed="rId4" cstate="print"/>
          <a:srcRect l="23998" t="3994" r="30673" b="28108"/>
          <a:stretch>
            <a:fillRect/>
          </a:stretch>
        </p:blipFill>
        <p:spPr>
          <a:xfrm>
            <a:off x="250825" y="1268413"/>
            <a:ext cx="2160588" cy="2160587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15" name="Grafik 14" descr="2007_2_3.jpg"/>
          <p:cNvPicPr>
            <a:picLocks noChangeAspect="1"/>
          </p:cNvPicPr>
          <p:nvPr/>
        </p:nvPicPr>
        <p:blipFill>
          <a:blip r:embed="rId5" cstate="print"/>
          <a:srcRect l="16295" t="9073" r="3456" b="4258"/>
          <a:stretch>
            <a:fillRect/>
          </a:stretch>
        </p:blipFill>
        <p:spPr>
          <a:xfrm>
            <a:off x="611188" y="2636838"/>
            <a:ext cx="2900362" cy="2087562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13" name="Grafik 12" descr="2007_3.jpg"/>
          <p:cNvPicPr>
            <a:picLocks noChangeAspect="1"/>
          </p:cNvPicPr>
          <p:nvPr/>
        </p:nvPicPr>
        <p:blipFill>
          <a:blip r:embed="rId6" cstate="print"/>
          <a:srcRect l="11271" t="5849" r="14369" b="8173"/>
          <a:stretch>
            <a:fillRect/>
          </a:stretch>
        </p:blipFill>
        <p:spPr>
          <a:xfrm>
            <a:off x="1331913" y="4149725"/>
            <a:ext cx="2522537" cy="1943100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</p:spTree>
  </p:cSld>
  <p:clrMapOvr>
    <a:masterClrMapping/>
  </p:clrMapOvr>
  <p:transition advClick="0"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feld 5"/>
          <p:cNvSpPr txBox="1">
            <a:spLocks noChangeArrowheads="1"/>
          </p:cNvSpPr>
          <p:nvPr/>
        </p:nvSpPr>
        <p:spPr bwMode="auto">
          <a:xfrm>
            <a:off x="4140200" y="549275"/>
            <a:ext cx="46799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AT" sz="1600" b="1">
                <a:solidFill>
                  <a:srgbClr val="005194"/>
                </a:solidFill>
              </a:rPr>
              <a:t>Connecting People </a:t>
            </a:r>
          </a:p>
          <a:p>
            <a:pPr eaLnBrk="1" hangingPunct="1"/>
            <a:r>
              <a:rPr lang="de-AT" sz="1400" i="1">
                <a:solidFill>
                  <a:srgbClr val="005194"/>
                </a:solidFill>
              </a:rPr>
              <a:t>Austria</a:t>
            </a:r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4211638" y="1268413"/>
            <a:ext cx="4752975" cy="1439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Volunteers as 'godparents' for unaccompanied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minor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refugees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Help the minor refugees to find their feet in an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alien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world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Concrete solidarity as political action</a:t>
            </a:r>
            <a:endParaRPr lang="de-DE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 fontAlgn="auto">
              <a:spcBef>
                <a:spcPts val="425"/>
              </a:spcBef>
              <a:spcAft>
                <a:spcPts val="0"/>
              </a:spcAft>
              <a:defRPr/>
            </a:pPr>
            <a:endParaRPr lang="en-US" sz="1600" dirty="0">
              <a:sym typeface="Arial" charset="0"/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989" name="Textfeld 11"/>
          <p:cNvSpPr txBox="1">
            <a:spLocks noChangeArrowheads="1"/>
          </p:cNvSpPr>
          <p:nvPr/>
        </p:nvSpPr>
        <p:spPr bwMode="auto">
          <a:xfrm>
            <a:off x="2411413" y="549275"/>
            <a:ext cx="17287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ts val="1800"/>
              </a:lnSpc>
            </a:pPr>
            <a:r>
              <a:rPr lang="en-US" sz="1400" b="1">
                <a:solidFill>
                  <a:srgbClr val="76B700"/>
                </a:solidFill>
                <a:sym typeface="Arial" charset="0"/>
              </a:rPr>
              <a:t>1</a:t>
            </a:r>
            <a:r>
              <a:rPr lang="en-US" sz="1400" b="1" baseline="30000">
                <a:solidFill>
                  <a:srgbClr val="76B700"/>
                </a:solidFill>
                <a:sym typeface="Arial" charset="0"/>
              </a:rPr>
              <a:t>st</a:t>
            </a:r>
            <a:r>
              <a:rPr lang="de-DE" sz="1400" b="1">
                <a:solidFill>
                  <a:srgbClr val="76B700"/>
                </a:solidFill>
              </a:rPr>
              <a:t> prize</a:t>
            </a:r>
          </a:p>
          <a:p>
            <a:pPr algn="r" eaLnBrk="1" hangingPunct="1">
              <a:lnSpc>
                <a:spcPts val="1800"/>
              </a:lnSpc>
            </a:pPr>
            <a:r>
              <a:rPr lang="de-DE" sz="1400" b="1">
                <a:solidFill>
                  <a:srgbClr val="76B700"/>
                </a:solidFill>
              </a:rPr>
              <a:t>2007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3538" y="3124200"/>
            <a:ext cx="5989637" cy="3400425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t="2846" b="31705"/>
          <a:stretch>
            <a:fillRect/>
          </a:stretch>
        </p:blipFill>
        <p:spPr bwMode="auto">
          <a:xfrm>
            <a:off x="250825" y="2060575"/>
            <a:ext cx="2881313" cy="1655763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t="5255" b="36936"/>
          <a:stretch>
            <a:fillRect/>
          </a:stretch>
        </p:blipFill>
        <p:spPr bwMode="auto">
          <a:xfrm>
            <a:off x="250825" y="3716338"/>
            <a:ext cx="2881313" cy="1584325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</p:spTree>
  </p:cSld>
  <p:clrMapOvr>
    <a:masterClrMapping/>
  </p:clrMapOvr>
  <p:transition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feld 5"/>
          <p:cNvSpPr txBox="1">
            <a:spLocks noChangeArrowheads="1"/>
          </p:cNvSpPr>
          <p:nvPr/>
        </p:nvSpPr>
        <p:spPr bwMode="auto">
          <a:xfrm>
            <a:off x="4140200" y="549275"/>
            <a:ext cx="46799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AT" sz="1600" b="1">
                <a:solidFill>
                  <a:srgbClr val="005194"/>
                </a:solidFill>
              </a:rPr>
              <a:t>Black Austria </a:t>
            </a:r>
          </a:p>
          <a:p>
            <a:pPr eaLnBrk="1" hangingPunct="1"/>
            <a:r>
              <a:rPr lang="de-AT" sz="1400" i="1">
                <a:solidFill>
                  <a:srgbClr val="005194"/>
                </a:solidFill>
              </a:rPr>
              <a:t>Austria</a:t>
            </a:r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4211638" y="1268413"/>
            <a:ext cx="4537075" cy="2160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cure the lack of knowledge about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black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people</a:t>
            </a:r>
            <a:endParaRPr lang="de-AT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Posters present self-portraits with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intentionally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provocative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texts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integrate non-cliché pictures of blacks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into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Austrian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minds</a:t>
            </a:r>
            <a:endParaRPr lang="de-DE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 fontAlgn="auto">
              <a:spcBef>
                <a:spcPts val="425"/>
              </a:spcBef>
              <a:spcAft>
                <a:spcPts val="0"/>
              </a:spcAft>
              <a:defRPr/>
            </a:pPr>
            <a:endParaRPr lang="en-US" sz="1600" dirty="0">
              <a:sym typeface="Arial" charset="0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3013" name="Textfeld 11"/>
          <p:cNvSpPr txBox="1">
            <a:spLocks noChangeArrowheads="1"/>
          </p:cNvSpPr>
          <p:nvPr/>
        </p:nvSpPr>
        <p:spPr bwMode="auto">
          <a:xfrm>
            <a:off x="2411413" y="549275"/>
            <a:ext cx="17287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ts val="1800"/>
              </a:lnSpc>
            </a:pPr>
            <a:r>
              <a:rPr lang="en-US" sz="1400" b="1">
                <a:solidFill>
                  <a:srgbClr val="76B700"/>
                </a:solidFill>
                <a:sym typeface="Arial" charset="0"/>
              </a:rPr>
              <a:t>2</a:t>
            </a:r>
            <a:r>
              <a:rPr lang="en-US" sz="1400" b="1" baseline="30000">
                <a:solidFill>
                  <a:srgbClr val="76B700"/>
                </a:solidFill>
                <a:sym typeface="Arial" charset="0"/>
              </a:rPr>
              <a:t>nd</a:t>
            </a:r>
            <a:r>
              <a:rPr lang="de-DE" sz="1400" b="1">
                <a:solidFill>
                  <a:srgbClr val="76B700"/>
                </a:solidFill>
              </a:rPr>
              <a:t> prize</a:t>
            </a:r>
          </a:p>
          <a:p>
            <a:pPr algn="r" eaLnBrk="1" hangingPunct="1">
              <a:lnSpc>
                <a:spcPts val="1800"/>
              </a:lnSpc>
            </a:pPr>
            <a:r>
              <a:rPr lang="de-DE" sz="1400" b="1">
                <a:solidFill>
                  <a:srgbClr val="76B700"/>
                </a:solidFill>
              </a:rPr>
              <a:t>2007</a:t>
            </a:r>
          </a:p>
        </p:txBody>
      </p:sp>
      <p:pic>
        <p:nvPicPr>
          <p:cNvPr id="1026" name="Picture 2" descr="S:\SozialMarie2007\Bilder PreisträgerInnen 2007\02_BlackAustria\blackaustria_210x280_2.jpg"/>
          <p:cNvPicPr>
            <a:picLocks noChangeAspect="1" noChangeArrowheads="1"/>
          </p:cNvPicPr>
          <p:nvPr/>
        </p:nvPicPr>
        <p:blipFill>
          <a:blip r:embed="rId4" cstate="print"/>
          <a:srcRect b="12727"/>
          <a:stretch>
            <a:fillRect/>
          </a:stretch>
        </p:blipFill>
        <p:spPr bwMode="auto">
          <a:xfrm>
            <a:off x="3000375" y="2997200"/>
            <a:ext cx="3011488" cy="3455988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9" name="Grafik 8" descr="blackaustria_210x280_3.jpg"/>
          <p:cNvPicPr>
            <a:picLocks noChangeAspect="1"/>
          </p:cNvPicPr>
          <p:nvPr/>
        </p:nvPicPr>
        <p:blipFill>
          <a:blip r:embed="rId5" cstate="print"/>
          <a:srcRect t="9942" b="447"/>
          <a:stretch>
            <a:fillRect/>
          </a:stretch>
        </p:blipFill>
        <p:spPr>
          <a:xfrm>
            <a:off x="5983288" y="2997200"/>
            <a:ext cx="2909887" cy="3455988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15" name="Grafik 14" descr="blackaustria_210x280_5.jpg"/>
          <p:cNvPicPr>
            <a:picLocks noChangeAspect="1"/>
          </p:cNvPicPr>
          <p:nvPr/>
        </p:nvPicPr>
        <p:blipFill>
          <a:blip r:embed="rId6" cstate="print"/>
          <a:srcRect l="7355"/>
          <a:stretch>
            <a:fillRect/>
          </a:stretch>
        </p:blipFill>
        <p:spPr>
          <a:xfrm>
            <a:off x="250825" y="1412875"/>
            <a:ext cx="3168650" cy="2452688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</p:spTree>
  </p:cSld>
  <p:clrMapOvr>
    <a:masterClrMapping/>
  </p:clrMapOvr>
  <p:transition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feld 5"/>
          <p:cNvSpPr txBox="1">
            <a:spLocks noChangeArrowheads="1"/>
          </p:cNvSpPr>
          <p:nvPr/>
        </p:nvSpPr>
        <p:spPr bwMode="auto">
          <a:xfrm>
            <a:off x="4140200" y="549275"/>
            <a:ext cx="46799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AT" sz="1600" b="1">
                <a:solidFill>
                  <a:srgbClr val="005194"/>
                </a:solidFill>
              </a:rPr>
              <a:t>The Second Viennese Savings Bank</a:t>
            </a:r>
          </a:p>
          <a:p>
            <a:pPr eaLnBrk="1" hangingPunct="1"/>
            <a:r>
              <a:rPr lang="de-AT" sz="1400" i="1">
                <a:solidFill>
                  <a:srgbClr val="005194"/>
                </a:solidFill>
              </a:rPr>
              <a:t>Austria</a:t>
            </a:r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4211638" y="1268413"/>
            <a:ext cx="4537075" cy="1296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bankrupt people without access to a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bank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account</a:t>
            </a:r>
            <a:endParaRPr lang="de-AT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facilitate re-entry into normal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life</a:t>
            </a:r>
            <a:endParaRPr lang="de-AT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Prepared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and accompanied by debt counselling</a:t>
            </a:r>
            <a:endParaRPr lang="de-DE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 fontAlgn="auto">
              <a:spcBef>
                <a:spcPts val="425"/>
              </a:spcBef>
              <a:spcAft>
                <a:spcPts val="0"/>
              </a:spcAft>
              <a:defRPr/>
            </a:pPr>
            <a:endParaRPr lang="en-US" sz="1600" dirty="0">
              <a:sym typeface="Arial" charset="0"/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4037" name="Textfeld 11"/>
          <p:cNvSpPr txBox="1">
            <a:spLocks noChangeArrowheads="1"/>
          </p:cNvSpPr>
          <p:nvPr/>
        </p:nvSpPr>
        <p:spPr bwMode="auto">
          <a:xfrm>
            <a:off x="2411413" y="549275"/>
            <a:ext cx="17287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ts val="1800"/>
              </a:lnSpc>
            </a:pPr>
            <a:r>
              <a:rPr lang="en-US" sz="1400" b="1">
                <a:solidFill>
                  <a:srgbClr val="76B700"/>
                </a:solidFill>
                <a:sym typeface="Arial" charset="0"/>
              </a:rPr>
              <a:t>3</a:t>
            </a:r>
            <a:r>
              <a:rPr lang="en-US" sz="1400" b="1" baseline="30000">
                <a:solidFill>
                  <a:srgbClr val="76B700"/>
                </a:solidFill>
                <a:sym typeface="Arial" charset="0"/>
              </a:rPr>
              <a:t>rd</a:t>
            </a:r>
            <a:r>
              <a:rPr lang="de-DE" sz="1400" b="1">
                <a:solidFill>
                  <a:srgbClr val="76B700"/>
                </a:solidFill>
              </a:rPr>
              <a:t> prize</a:t>
            </a:r>
          </a:p>
          <a:p>
            <a:pPr algn="r" eaLnBrk="1" hangingPunct="1">
              <a:lnSpc>
                <a:spcPts val="1800"/>
              </a:lnSpc>
            </a:pPr>
            <a:r>
              <a:rPr lang="de-DE" sz="1400" b="1">
                <a:solidFill>
                  <a:srgbClr val="76B700"/>
                </a:solidFill>
              </a:rPr>
              <a:t>2007</a:t>
            </a:r>
          </a:p>
        </p:txBody>
      </p:sp>
      <p:pic>
        <p:nvPicPr>
          <p:cNvPr id="15" name="Grafik 14" descr="Hayden_Beratung_mail.JPG"/>
          <p:cNvPicPr>
            <a:picLocks noChangeAspect="1"/>
          </p:cNvPicPr>
          <p:nvPr/>
        </p:nvPicPr>
        <p:blipFill>
          <a:blip r:embed="rId4" cstate="print"/>
          <a:srcRect t="9259"/>
          <a:stretch>
            <a:fillRect/>
          </a:stretch>
        </p:blipFill>
        <p:spPr>
          <a:xfrm>
            <a:off x="2771775" y="2781300"/>
            <a:ext cx="6107113" cy="3743325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16" name="Grafik 15" descr="Ruprecht_Beratung_mail.JPG"/>
          <p:cNvPicPr>
            <a:picLocks noChangeAspect="1"/>
          </p:cNvPicPr>
          <p:nvPr/>
        </p:nvPicPr>
        <p:blipFill>
          <a:blip r:embed="rId5" cstate="print"/>
          <a:srcRect t="31178"/>
          <a:stretch>
            <a:fillRect/>
          </a:stretch>
        </p:blipFill>
        <p:spPr>
          <a:xfrm>
            <a:off x="250825" y="1989138"/>
            <a:ext cx="2965450" cy="3019425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</p:spTree>
  </p:cSld>
  <p:clrMapOvr>
    <a:masterClrMapping/>
  </p:clrMapOvr>
  <p:transition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/>
          </p:cNvSpPr>
          <p:nvPr/>
        </p:nvSpPr>
        <p:spPr bwMode="auto">
          <a:xfrm>
            <a:off x="4211638" y="1268413"/>
            <a:ext cx="4897437" cy="4464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3429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1</a:t>
            </a:r>
            <a:r>
              <a:rPr lang="en-US" sz="1400" b="1" baseline="30000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st</a:t>
            </a:r>
            <a:r>
              <a:rPr lang="de-DE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>
                <a:solidFill>
                  <a:srgbClr val="76B700"/>
                </a:solidFill>
                <a:latin typeface="Arial" pitchFamily="34" charset="0"/>
                <a:cs typeface="Arial" pitchFamily="34" charset="0"/>
              </a:rPr>
              <a:t>prize</a:t>
            </a:r>
            <a:endParaRPr lang="de-DE" sz="1400" b="1" dirty="0">
              <a:solidFill>
                <a:srgbClr val="76B7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M.U.T. - C.O.U.R.A.G.E.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i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Austria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b="1" i="1" dirty="0">
              <a:solidFill>
                <a:srgbClr val="005194"/>
              </a:solidFill>
              <a:latin typeface="Arial" pitchFamily="34" charset="0"/>
              <a:cs typeface="Arial" pitchFamily="34" charset="0"/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b="1" i="1" dirty="0">
              <a:solidFill>
                <a:srgbClr val="005194"/>
              </a:solidFill>
              <a:latin typeface="Arial" pitchFamily="34" charset="0"/>
              <a:cs typeface="Arial" pitchFamily="34" charset="0"/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b="1" i="1" dirty="0">
              <a:solidFill>
                <a:srgbClr val="005194"/>
              </a:solidFill>
              <a:latin typeface="Arial" pitchFamily="34" charset="0"/>
              <a:cs typeface="Arial" pitchFamily="34" charset="0"/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5194"/>
              </a:solidFill>
              <a:sym typeface="Arial" charset="0"/>
            </a:endParaRPr>
          </a:p>
          <a:p>
            <a:pPr indent="-3429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2</a:t>
            </a:r>
            <a:r>
              <a:rPr lang="en-US" sz="1400" b="1" baseline="30000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nd</a:t>
            </a: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 prize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600" b="1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Barfuss</a:t>
            </a: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– a Bar </a:t>
            </a:r>
            <a:r>
              <a:rPr lang="de-AT" sz="1600" b="1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a Twist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i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Austria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i="1" dirty="0">
              <a:solidFill>
                <a:srgbClr val="005194"/>
              </a:solidFill>
              <a:latin typeface="Arial" pitchFamily="34" charset="0"/>
              <a:cs typeface="Arial" pitchFamily="34" charset="0"/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i="1" dirty="0">
              <a:solidFill>
                <a:srgbClr val="005194"/>
              </a:solidFill>
              <a:latin typeface="Arial" pitchFamily="34" charset="0"/>
              <a:cs typeface="Arial" pitchFamily="34" charset="0"/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i="1" dirty="0">
              <a:solidFill>
                <a:srgbClr val="005194"/>
              </a:solidFill>
              <a:latin typeface="Arial" pitchFamily="34" charset="0"/>
              <a:cs typeface="Arial" pitchFamily="34" charset="0"/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i="1" dirty="0">
              <a:solidFill>
                <a:srgbClr val="005194"/>
              </a:solidFill>
              <a:sym typeface="Arial" charset="0"/>
            </a:endParaRPr>
          </a:p>
          <a:p>
            <a:pPr indent="-3429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3</a:t>
            </a:r>
            <a:r>
              <a:rPr lang="en-US" sz="1400" b="1" baseline="30000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rd</a:t>
            </a: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 prize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2getthere Burgenland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i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Austria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i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i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5194"/>
                </a:solidFill>
                <a:sym typeface="Arial" charset="0"/>
              </a:rPr>
              <a:t>  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5194"/>
              </a:solidFill>
              <a:sym typeface="Arial" charset="0"/>
            </a:endParaRPr>
          </a:p>
        </p:txBody>
      </p:sp>
      <p:sp>
        <p:nvSpPr>
          <p:cNvPr id="46083" name="Textfeld 7"/>
          <p:cNvSpPr txBox="1">
            <a:spLocks noChangeArrowheads="1"/>
          </p:cNvSpPr>
          <p:nvPr/>
        </p:nvSpPr>
        <p:spPr bwMode="auto">
          <a:xfrm>
            <a:off x="4140200" y="549275"/>
            <a:ext cx="4608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76B700"/>
                </a:solidFill>
                <a:sym typeface="Arial" charset="0"/>
              </a:rPr>
              <a:t>2006</a:t>
            </a:r>
            <a:endParaRPr lang="de-AT" sz="1600" dirty="0">
              <a:solidFill>
                <a:srgbClr val="76B700"/>
              </a:solidFill>
              <a:sym typeface="Arial" charset="0"/>
            </a:endParaRP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Grafik 8" descr="2006_1.jpg"/>
          <p:cNvPicPr>
            <a:picLocks noChangeAspect="1"/>
          </p:cNvPicPr>
          <p:nvPr/>
        </p:nvPicPr>
        <p:blipFill>
          <a:blip r:embed="rId4" cstate="print"/>
          <a:srcRect l="6132" r="6096" b="20420"/>
          <a:stretch>
            <a:fillRect/>
          </a:stretch>
        </p:blipFill>
        <p:spPr>
          <a:xfrm>
            <a:off x="250825" y="1268413"/>
            <a:ext cx="2859088" cy="1944687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10" name="Grafik 9" descr="2006_2.jpg"/>
          <p:cNvPicPr>
            <a:picLocks noChangeAspect="1"/>
          </p:cNvPicPr>
          <p:nvPr/>
        </p:nvPicPr>
        <p:blipFill>
          <a:blip r:embed="rId5" cstate="print"/>
          <a:srcRect r="22760" b="33794"/>
          <a:stretch>
            <a:fillRect/>
          </a:stretch>
        </p:blipFill>
        <p:spPr>
          <a:xfrm>
            <a:off x="539750" y="2708275"/>
            <a:ext cx="3024188" cy="1944688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14" name="Grafik 13" descr="2006_3.jpg"/>
          <p:cNvPicPr>
            <a:picLocks noChangeAspect="1"/>
          </p:cNvPicPr>
          <p:nvPr/>
        </p:nvPicPr>
        <p:blipFill>
          <a:blip r:embed="rId6" cstate="print"/>
          <a:srcRect b="10000"/>
          <a:stretch>
            <a:fillRect/>
          </a:stretch>
        </p:blipFill>
        <p:spPr>
          <a:xfrm>
            <a:off x="974725" y="4149725"/>
            <a:ext cx="2876550" cy="1943100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</p:spTree>
  </p:cSld>
  <p:clrMapOvr>
    <a:masterClrMapping/>
  </p:clrMapOvr>
  <p:transition advClick="0"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feld 5"/>
          <p:cNvSpPr txBox="1">
            <a:spLocks noChangeArrowheads="1"/>
          </p:cNvSpPr>
          <p:nvPr/>
        </p:nvSpPr>
        <p:spPr bwMode="auto">
          <a:xfrm>
            <a:off x="4140200" y="549275"/>
            <a:ext cx="46799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AT" sz="1600" b="1">
                <a:solidFill>
                  <a:srgbClr val="005194"/>
                </a:solidFill>
              </a:rPr>
              <a:t>M.U.T. - C.O.U.R.A.G.E.  </a:t>
            </a:r>
          </a:p>
          <a:p>
            <a:pPr eaLnBrk="1" hangingPunct="1"/>
            <a:r>
              <a:rPr lang="de-AT" sz="1400" i="1">
                <a:solidFill>
                  <a:srgbClr val="005194"/>
                </a:solidFill>
              </a:rPr>
              <a:t>Austria</a:t>
            </a:r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4211638" y="1268413"/>
            <a:ext cx="4537075" cy="1944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Motivation and Training towards the end of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compulsory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schooling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Gives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teenage pupils the courage they need for an 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active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start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into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working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life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High success rate, based on excellent networking</a:t>
            </a:r>
            <a:endParaRPr lang="de-DE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 fontAlgn="auto">
              <a:spcBef>
                <a:spcPts val="425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005194"/>
              </a:solidFill>
              <a:sym typeface="Arial" charset="0"/>
            </a:endParaRP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09" name="Textfeld 11"/>
          <p:cNvSpPr txBox="1">
            <a:spLocks noChangeArrowheads="1"/>
          </p:cNvSpPr>
          <p:nvPr/>
        </p:nvSpPr>
        <p:spPr bwMode="auto">
          <a:xfrm>
            <a:off x="2411413" y="549275"/>
            <a:ext cx="17287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ts val="1800"/>
              </a:lnSpc>
            </a:pPr>
            <a:r>
              <a:rPr lang="en-US" sz="1400" b="1">
                <a:solidFill>
                  <a:srgbClr val="76B700"/>
                </a:solidFill>
                <a:sym typeface="Arial" charset="0"/>
              </a:rPr>
              <a:t>1</a:t>
            </a:r>
            <a:r>
              <a:rPr lang="en-US" sz="1400" b="1" baseline="30000">
                <a:solidFill>
                  <a:srgbClr val="76B700"/>
                </a:solidFill>
                <a:sym typeface="Arial" charset="0"/>
              </a:rPr>
              <a:t>st</a:t>
            </a:r>
            <a:r>
              <a:rPr lang="de-DE" sz="1400" b="1">
                <a:solidFill>
                  <a:srgbClr val="76B700"/>
                </a:solidFill>
              </a:rPr>
              <a:t> prize</a:t>
            </a:r>
          </a:p>
          <a:p>
            <a:pPr algn="r" eaLnBrk="1" hangingPunct="1">
              <a:lnSpc>
                <a:spcPts val="1800"/>
              </a:lnSpc>
            </a:pPr>
            <a:r>
              <a:rPr lang="de-DE" sz="1400" b="1">
                <a:solidFill>
                  <a:srgbClr val="76B700"/>
                </a:solidFill>
              </a:rPr>
              <a:t>2006</a:t>
            </a:r>
          </a:p>
        </p:txBody>
      </p:sp>
      <p:pic>
        <p:nvPicPr>
          <p:cNvPr id="8" name="Grafik 7" descr="DSC01066.JPG"/>
          <p:cNvPicPr>
            <a:picLocks noChangeAspect="1"/>
          </p:cNvPicPr>
          <p:nvPr/>
        </p:nvPicPr>
        <p:blipFill>
          <a:blip r:embed="rId4" cstate="print"/>
          <a:srcRect t="13468" b="7071"/>
          <a:stretch>
            <a:fillRect/>
          </a:stretch>
        </p:blipFill>
        <p:spPr>
          <a:xfrm>
            <a:off x="3419475" y="3213100"/>
            <a:ext cx="5473700" cy="3260725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989138"/>
            <a:ext cx="3667125" cy="2519362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</p:spTree>
  </p:cSld>
  <p:clrMapOvr>
    <a:masterClrMapping/>
  </p:clrMapOvr>
  <p:transition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/>
        </p:nvSpPr>
        <p:spPr bwMode="auto">
          <a:xfrm>
            <a:off x="4211638" y="1268413"/>
            <a:ext cx="4537075" cy="2160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Addiction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prevention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young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people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young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people</a:t>
            </a:r>
            <a:endParaRPr lang="de-AT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A mobile bar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provides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alcohol-free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cocktails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affordable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prices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talk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alcohol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legal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drug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avoid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it</a:t>
            </a:r>
            <a:endParaRPr lang="en-US" sz="1400" dirty="0">
              <a:solidFill>
                <a:srgbClr val="005194"/>
              </a:solidFill>
              <a:sym typeface="Arial" charset="0"/>
            </a:endParaRPr>
          </a:p>
          <a:p>
            <a:pPr marL="341313" indent="-341313" fontAlgn="auto">
              <a:lnSpc>
                <a:spcPct val="150000"/>
              </a:lnSpc>
              <a:spcBef>
                <a:spcPts val="425"/>
              </a:spcBef>
              <a:spcAft>
                <a:spcPts val="0"/>
              </a:spcAft>
              <a:defRPr/>
            </a:pPr>
            <a:endParaRPr lang="en-US" sz="1600" dirty="0">
              <a:sym typeface="Arial" charset="0"/>
            </a:endParaRPr>
          </a:p>
        </p:txBody>
      </p:sp>
      <p:sp>
        <p:nvSpPr>
          <p:cNvPr id="48131" name="Textfeld 5"/>
          <p:cNvSpPr txBox="1">
            <a:spLocks noChangeArrowheads="1"/>
          </p:cNvSpPr>
          <p:nvPr/>
        </p:nvSpPr>
        <p:spPr bwMode="auto">
          <a:xfrm>
            <a:off x="4140200" y="549275"/>
            <a:ext cx="46799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AT" sz="1600" b="1">
                <a:solidFill>
                  <a:srgbClr val="005194"/>
                </a:solidFill>
              </a:rPr>
              <a:t>Barfuss – a Bar with a Twist </a:t>
            </a:r>
          </a:p>
          <a:p>
            <a:pPr eaLnBrk="1" hangingPunct="1"/>
            <a:r>
              <a:rPr lang="de-AT" sz="1400" i="1">
                <a:solidFill>
                  <a:srgbClr val="005194"/>
                </a:solidFill>
              </a:rPr>
              <a:t>Austria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133" name="Textfeld 14"/>
          <p:cNvSpPr txBox="1">
            <a:spLocks noChangeArrowheads="1"/>
          </p:cNvSpPr>
          <p:nvPr/>
        </p:nvSpPr>
        <p:spPr bwMode="auto">
          <a:xfrm>
            <a:off x="2411413" y="549275"/>
            <a:ext cx="17287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ts val="1800"/>
              </a:lnSpc>
            </a:pPr>
            <a:r>
              <a:rPr lang="en-US" sz="1400" b="1">
                <a:solidFill>
                  <a:srgbClr val="76B700"/>
                </a:solidFill>
                <a:sym typeface="Arial" charset="0"/>
              </a:rPr>
              <a:t>2</a:t>
            </a:r>
            <a:r>
              <a:rPr lang="en-US" sz="1400" b="1" baseline="30000">
                <a:solidFill>
                  <a:srgbClr val="76B700"/>
                </a:solidFill>
                <a:sym typeface="Arial" charset="0"/>
              </a:rPr>
              <a:t>nd</a:t>
            </a:r>
            <a:r>
              <a:rPr lang="de-DE" sz="1400" b="1">
                <a:solidFill>
                  <a:srgbClr val="76B700"/>
                </a:solidFill>
              </a:rPr>
              <a:t> prize</a:t>
            </a:r>
          </a:p>
          <a:p>
            <a:pPr algn="r" eaLnBrk="1" hangingPunct="1">
              <a:lnSpc>
                <a:spcPts val="1800"/>
              </a:lnSpc>
            </a:pPr>
            <a:r>
              <a:rPr lang="de-DE" sz="1400" b="1">
                <a:solidFill>
                  <a:srgbClr val="76B700"/>
                </a:solidFill>
              </a:rPr>
              <a:t>2006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t="14264" b="9662"/>
          <a:stretch>
            <a:fillRect/>
          </a:stretch>
        </p:blipFill>
        <p:spPr bwMode="auto">
          <a:xfrm>
            <a:off x="3043238" y="2852738"/>
            <a:ext cx="5834062" cy="3600450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628775"/>
            <a:ext cx="3313113" cy="3778250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</p:spTree>
  </p:cSld>
  <p:clrMapOvr>
    <a:masterClrMapping/>
  </p:clrMapOvr>
  <p:transition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/>
          </p:cNvSpPr>
          <p:nvPr/>
        </p:nvSpPr>
        <p:spPr bwMode="auto">
          <a:xfrm>
            <a:off x="4211638" y="1268413"/>
            <a:ext cx="4537075" cy="2160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Senior pupils help their junior colleagues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overcome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school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problems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Assists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children and teenagers from difficult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social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background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Resulting friendship bonds youths from different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classes</a:t>
            </a:r>
            <a:endParaRPr lang="de-AT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  and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ways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life</a:t>
            </a:r>
            <a:endParaRPr lang="de-DE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 fontAlgn="auto">
              <a:spcBef>
                <a:spcPts val="425"/>
              </a:spcBef>
              <a:spcAft>
                <a:spcPts val="0"/>
              </a:spcAft>
              <a:defRPr/>
            </a:pPr>
            <a:endParaRPr lang="en-US" sz="1600" dirty="0">
              <a:sym typeface="Arial" charset="0"/>
            </a:endParaRPr>
          </a:p>
        </p:txBody>
      </p:sp>
      <p:sp>
        <p:nvSpPr>
          <p:cNvPr id="49155" name="Textfeld 5"/>
          <p:cNvSpPr txBox="1">
            <a:spLocks noChangeArrowheads="1"/>
          </p:cNvSpPr>
          <p:nvPr/>
        </p:nvSpPr>
        <p:spPr bwMode="auto">
          <a:xfrm>
            <a:off x="4140200" y="549275"/>
            <a:ext cx="46799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AT" sz="1600" b="1">
                <a:solidFill>
                  <a:srgbClr val="005194"/>
                </a:solidFill>
              </a:rPr>
              <a:t>2getthere Burgenland  </a:t>
            </a:r>
          </a:p>
          <a:p>
            <a:pPr eaLnBrk="1" hangingPunct="1"/>
            <a:r>
              <a:rPr lang="de-AT" sz="1400" i="1">
                <a:solidFill>
                  <a:srgbClr val="005194"/>
                </a:solidFill>
              </a:rPr>
              <a:t>Austria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9157" name="Textfeld 11"/>
          <p:cNvSpPr txBox="1">
            <a:spLocks noChangeArrowheads="1"/>
          </p:cNvSpPr>
          <p:nvPr/>
        </p:nvSpPr>
        <p:spPr bwMode="auto">
          <a:xfrm>
            <a:off x="2411413" y="549275"/>
            <a:ext cx="17287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ts val="1800"/>
              </a:lnSpc>
            </a:pPr>
            <a:r>
              <a:rPr lang="en-US" sz="1400" b="1">
                <a:solidFill>
                  <a:srgbClr val="76B700"/>
                </a:solidFill>
                <a:sym typeface="Arial" charset="0"/>
              </a:rPr>
              <a:t>3</a:t>
            </a:r>
            <a:r>
              <a:rPr lang="en-US" sz="1400" b="1" baseline="30000">
                <a:solidFill>
                  <a:srgbClr val="76B700"/>
                </a:solidFill>
                <a:sym typeface="Arial" charset="0"/>
              </a:rPr>
              <a:t>rd</a:t>
            </a:r>
            <a:r>
              <a:rPr lang="de-DE" sz="1400" b="1">
                <a:solidFill>
                  <a:srgbClr val="76B700"/>
                </a:solidFill>
              </a:rPr>
              <a:t> prize</a:t>
            </a:r>
          </a:p>
          <a:p>
            <a:pPr algn="r" eaLnBrk="1" hangingPunct="1">
              <a:lnSpc>
                <a:spcPts val="1800"/>
              </a:lnSpc>
            </a:pPr>
            <a:r>
              <a:rPr lang="de-DE" sz="1400" b="1">
                <a:solidFill>
                  <a:srgbClr val="76B700"/>
                </a:solidFill>
              </a:rPr>
              <a:t>2006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4581525"/>
            <a:ext cx="2520950" cy="1930400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t="7958" b="8485"/>
          <a:stretch>
            <a:fillRect/>
          </a:stretch>
        </p:blipFill>
        <p:spPr bwMode="auto">
          <a:xfrm>
            <a:off x="6372225" y="3249613"/>
            <a:ext cx="2520950" cy="1619250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4916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41" b="7512"/>
          <a:stretch>
            <a:fillRect/>
          </a:stretch>
        </p:blipFill>
        <p:spPr bwMode="auto">
          <a:xfrm>
            <a:off x="3852863" y="3249613"/>
            <a:ext cx="2519362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1989138"/>
            <a:ext cx="3784600" cy="2879725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/>
          <a:srcRect t="15017"/>
          <a:stretch>
            <a:fillRect/>
          </a:stretch>
        </p:blipFill>
        <p:spPr bwMode="auto">
          <a:xfrm>
            <a:off x="6372225" y="4868863"/>
            <a:ext cx="2519363" cy="1630362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</p:spTree>
  </p:cSld>
  <p:clrMapOvr>
    <a:masterClrMapping/>
  </p:clrMapOvr>
  <p:transition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/>
          </p:cNvSpPr>
          <p:nvPr/>
        </p:nvSpPr>
        <p:spPr bwMode="auto">
          <a:xfrm>
            <a:off x="4211638" y="1268413"/>
            <a:ext cx="4897437" cy="4464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3429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1</a:t>
            </a:r>
            <a:r>
              <a:rPr lang="en-US" sz="1400" b="1" baseline="30000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st</a:t>
            </a:r>
            <a:r>
              <a:rPr lang="de-DE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>
                <a:solidFill>
                  <a:srgbClr val="76B700"/>
                </a:solidFill>
                <a:latin typeface="Arial" pitchFamily="34" charset="0"/>
                <a:cs typeface="Arial" pitchFamily="34" charset="0"/>
              </a:rPr>
              <a:t>prize</a:t>
            </a:r>
            <a:endParaRPr lang="de-DE" sz="1400" b="1" dirty="0">
              <a:solidFill>
                <a:srgbClr val="76B7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www.deserteursberatung.at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i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Austria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b="1" i="1" dirty="0">
              <a:solidFill>
                <a:srgbClr val="005194"/>
              </a:solidFill>
              <a:latin typeface="Arial" pitchFamily="34" charset="0"/>
              <a:cs typeface="Arial" pitchFamily="34" charset="0"/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b="1" i="1" dirty="0">
              <a:solidFill>
                <a:srgbClr val="005194"/>
              </a:solidFill>
              <a:latin typeface="Arial" pitchFamily="34" charset="0"/>
              <a:cs typeface="Arial" pitchFamily="34" charset="0"/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b="1" i="1" dirty="0">
              <a:solidFill>
                <a:srgbClr val="005194"/>
              </a:solidFill>
              <a:latin typeface="Arial" pitchFamily="34" charset="0"/>
              <a:cs typeface="Arial" pitchFamily="34" charset="0"/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5194"/>
              </a:solidFill>
              <a:sym typeface="Arial" charset="0"/>
            </a:endParaRPr>
          </a:p>
          <a:p>
            <a:pPr indent="-3429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2</a:t>
            </a:r>
            <a:r>
              <a:rPr lang="en-US" sz="1400" b="1" baseline="30000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nd</a:t>
            </a: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 prize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Roma Police </a:t>
            </a:r>
            <a:r>
              <a:rPr lang="de-AT" sz="1600" b="1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Assistants</a:t>
            </a: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Programme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i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Czech </a:t>
            </a:r>
            <a:r>
              <a:rPr lang="de-AT" sz="1400" i="1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Republic</a:t>
            </a:r>
            <a:endParaRPr lang="de-AT" sz="1400" i="1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i="1" dirty="0">
              <a:solidFill>
                <a:srgbClr val="005194"/>
              </a:solidFill>
              <a:latin typeface="Arial" pitchFamily="34" charset="0"/>
              <a:cs typeface="Arial" pitchFamily="34" charset="0"/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i="1" dirty="0">
              <a:solidFill>
                <a:srgbClr val="005194"/>
              </a:solidFill>
              <a:latin typeface="Arial" pitchFamily="34" charset="0"/>
              <a:cs typeface="Arial" pitchFamily="34" charset="0"/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i="1" dirty="0">
              <a:solidFill>
                <a:srgbClr val="005194"/>
              </a:solidFill>
              <a:latin typeface="Arial" pitchFamily="34" charset="0"/>
              <a:cs typeface="Arial" pitchFamily="34" charset="0"/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i="1" dirty="0">
              <a:solidFill>
                <a:srgbClr val="005194"/>
              </a:solidFill>
              <a:sym typeface="Arial" charset="0"/>
            </a:endParaRPr>
          </a:p>
          <a:p>
            <a:pPr indent="-3429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3</a:t>
            </a:r>
            <a:r>
              <a:rPr lang="en-US" sz="1400" b="1" baseline="30000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rd</a:t>
            </a: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 prize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600" b="1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600" b="1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Viewture</a:t>
            </a: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i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Austria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i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i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5194"/>
                </a:solidFill>
                <a:sym typeface="Arial" charset="0"/>
              </a:rPr>
              <a:t>  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5194"/>
              </a:solidFill>
              <a:sym typeface="Arial" charset="0"/>
            </a:endParaRPr>
          </a:p>
        </p:txBody>
      </p:sp>
      <p:sp>
        <p:nvSpPr>
          <p:cNvPr id="51203" name="Textfeld 7"/>
          <p:cNvSpPr txBox="1">
            <a:spLocks noChangeArrowheads="1"/>
          </p:cNvSpPr>
          <p:nvPr/>
        </p:nvSpPr>
        <p:spPr bwMode="auto">
          <a:xfrm>
            <a:off x="4140200" y="549275"/>
            <a:ext cx="4608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76B700"/>
                </a:solidFill>
                <a:sym typeface="Arial" charset="0"/>
              </a:rPr>
              <a:t>2005</a:t>
            </a:r>
            <a:endParaRPr lang="de-AT" sz="1600" dirty="0">
              <a:solidFill>
                <a:srgbClr val="76B700"/>
              </a:solidFill>
              <a:sym typeface="Arial" charset="0"/>
            </a:endParaRP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Grafik 6" descr="2005_1_1.jpg"/>
          <p:cNvPicPr>
            <a:picLocks noChangeAspect="1"/>
          </p:cNvPicPr>
          <p:nvPr/>
        </p:nvPicPr>
        <p:blipFill>
          <a:blip r:embed="rId4" cstate="print"/>
          <a:srcRect l="7336" t="7018" r="2193" b="10526"/>
          <a:stretch>
            <a:fillRect/>
          </a:stretch>
        </p:blipFill>
        <p:spPr>
          <a:xfrm>
            <a:off x="250825" y="1268413"/>
            <a:ext cx="2835275" cy="1800225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9" name="Grafik 8" descr="2005_2.jpg"/>
          <p:cNvPicPr>
            <a:picLocks noChangeAspect="1"/>
          </p:cNvPicPr>
          <p:nvPr/>
        </p:nvPicPr>
        <p:blipFill>
          <a:blip r:embed="rId5" cstate="print"/>
          <a:srcRect l="3544" t="10852" r="12293"/>
          <a:stretch>
            <a:fillRect/>
          </a:stretch>
        </p:blipFill>
        <p:spPr>
          <a:xfrm>
            <a:off x="468313" y="2708275"/>
            <a:ext cx="2951162" cy="2043113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10" name="Grafik 9" descr="2005_3.jpg"/>
          <p:cNvPicPr>
            <a:picLocks noChangeAspect="1"/>
          </p:cNvPicPr>
          <p:nvPr/>
        </p:nvPicPr>
        <p:blipFill>
          <a:blip r:embed="rId6" cstate="print"/>
          <a:srcRect l="7087" t="13984" r="6978" b="2111"/>
          <a:stretch>
            <a:fillRect/>
          </a:stretch>
        </p:blipFill>
        <p:spPr>
          <a:xfrm>
            <a:off x="971550" y="4149725"/>
            <a:ext cx="2879725" cy="1958975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</p:spTree>
  </p:cSld>
  <p:clrMapOvr>
    <a:masterClrMapping/>
  </p:clrMapOvr>
  <p:transition advClick="0"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feld 5"/>
          <p:cNvSpPr txBox="1">
            <a:spLocks noChangeArrowheads="1"/>
          </p:cNvSpPr>
          <p:nvPr/>
        </p:nvSpPr>
        <p:spPr bwMode="auto">
          <a:xfrm>
            <a:off x="4140200" y="549275"/>
            <a:ext cx="46799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AT" sz="1600" b="1">
                <a:solidFill>
                  <a:srgbClr val="005194"/>
                </a:solidFill>
              </a:rPr>
              <a:t>www.deserteursberatung.at</a:t>
            </a:r>
          </a:p>
          <a:p>
            <a:pPr eaLnBrk="1" hangingPunct="1"/>
            <a:r>
              <a:rPr lang="de-AT" sz="1400" i="1">
                <a:solidFill>
                  <a:srgbClr val="005194"/>
                </a:solidFill>
              </a:rPr>
              <a:t>Austria</a:t>
            </a: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4211638" y="1268413"/>
            <a:ext cx="4537075" cy="172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Information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platform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, 24/24,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run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multi-professional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volunteers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Website-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Counselling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asylum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immigration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 in 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  Austria, in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several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languages</a:t>
            </a:r>
            <a:endParaRPr lang="de-AT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Complex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issues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dealt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comprehensibly</a:t>
            </a:r>
            <a:endParaRPr lang="de-DE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 fontAlgn="auto">
              <a:spcBef>
                <a:spcPts val="425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>
              <a:sym typeface="Arial" charset="0"/>
            </a:endParaRP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2229" name="Textfeld 9"/>
          <p:cNvSpPr txBox="1">
            <a:spLocks noChangeArrowheads="1"/>
          </p:cNvSpPr>
          <p:nvPr/>
        </p:nvSpPr>
        <p:spPr bwMode="auto">
          <a:xfrm>
            <a:off x="2411413" y="549275"/>
            <a:ext cx="17287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ts val="1800"/>
              </a:lnSpc>
            </a:pPr>
            <a:r>
              <a:rPr lang="en-US" sz="1400" b="1">
                <a:solidFill>
                  <a:srgbClr val="76B700"/>
                </a:solidFill>
                <a:sym typeface="Arial" charset="0"/>
              </a:rPr>
              <a:t>1</a:t>
            </a:r>
            <a:r>
              <a:rPr lang="en-US" sz="1400" b="1" baseline="30000">
                <a:solidFill>
                  <a:srgbClr val="76B700"/>
                </a:solidFill>
                <a:sym typeface="Arial" charset="0"/>
              </a:rPr>
              <a:t>st</a:t>
            </a:r>
            <a:r>
              <a:rPr lang="de-DE" sz="1400" b="1">
                <a:solidFill>
                  <a:srgbClr val="76B700"/>
                </a:solidFill>
              </a:rPr>
              <a:t> prize</a:t>
            </a:r>
          </a:p>
          <a:p>
            <a:pPr algn="r" eaLnBrk="1" hangingPunct="1">
              <a:lnSpc>
                <a:spcPts val="1800"/>
              </a:lnSpc>
            </a:pPr>
            <a:r>
              <a:rPr lang="de-DE" sz="1400" b="1">
                <a:solidFill>
                  <a:srgbClr val="76B700"/>
                </a:solidFill>
              </a:rPr>
              <a:t>2005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3213100"/>
            <a:ext cx="5311775" cy="3297238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989138"/>
            <a:ext cx="3557588" cy="3816350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</p:spTree>
  </p:cSld>
  <p:clrMapOvr>
    <a:masterClrMapping/>
  </p:clrMapOvr>
  <p:transition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/>
          </p:cNvSpPr>
          <p:nvPr/>
        </p:nvSpPr>
        <p:spPr bwMode="auto">
          <a:xfrm>
            <a:off x="4211638" y="1268413"/>
            <a:ext cx="4897437" cy="4464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3429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1</a:t>
            </a:r>
            <a:r>
              <a:rPr lang="en-US" sz="1400" b="1" baseline="30000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st</a:t>
            </a:r>
            <a:r>
              <a:rPr lang="de-DE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>
                <a:solidFill>
                  <a:srgbClr val="76B700"/>
                </a:solidFill>
                <a:latin typeface="Arial" pitchFamily="34" charset="0"/>
                <a:cs typeface="Arial" pitchFamily="34" charset="0"/>
              </a:rPr>
              <a:t>prize</a:t>
            </a:r>
            <a:endParaRPr lang="de-DE" sz="1400" b="1" dirty="0">
              <a:solidFill>
                <a:srgbClr val="76B7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600" b="1" spc="-2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School </a:t>
            </a:r>
            <a:r>
              <a:rPr lang="de-AT" sz="1600" b="1" spc="-2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Enrolment</a:t>
            </a:r>
            <a:r>
              <a:rPr lang="de-AT" sz="1600" b="1" spc="-2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&amp; Community Action in </a:t>
            </a:r>
            <a:r>
              <a:rPr lang="de-AT" sz="1600" b="1" spc="-2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Csörög</a:t>
            </a:r>
            <a:r>
              <a:rPr lang="de-AT" sz="1600" b="1" spc="-2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i="1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Hungary</a:t>
            </a:r>
            <a:endParaRPr lang="de-AT" sz="1400" i="1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i="1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i="1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i="1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i="1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indent="-3429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2</a:t>
            </a:r>
            <a:r>
              <a:rPr lang="en-US" sz="1400" b="1" baseline="30000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nd</a:t>
            </a: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 prize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 Future </a:t>
            </a:r>
            <a:r>
              <a:rPr lang="de-AT" sz="1600" b="1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600" b="1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Everyone</a:t>
            </a: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i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Austria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i="1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i="1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i="1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i="1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indent="-3429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3</a:t>
            </a:r>
            <a:r>
              <a:rPr lang="en-US" sz="1400" b="1" baseline="30000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rd</a:t>
            </a: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 prize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Death </a:t>
            </a:r>
            <a:r>
              <a:rPr lang="de-AT" sz="1600" b="1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a Close Family Member </a:t>
            </a:r>
            <a:r>
              <a:rPr lang="de-AT" sz="1600" b="1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Friend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i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Austria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i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i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5194"/>
                </a:solidFill>
                <a:sym typeface="Arial" charset="0"/>
              </a:rPr>
              <a:t>  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5194"/>
              </a:solidFill>
              <a:sym typeface="Arial" charset="0"/>
            </a:endParaRPr>
          </a:p>
        </p:txBody>
      </p:sp>
      <p:sp>
        <p:nvSpPr>
          <p:cNvPr id="30723" name="Textfeld 7"/>
          <p:cNvSpPr txBox="1">
            <a:spLocks noChangeArrowheads="1"/>
          </p:cNvSpPr>
          <p:nvPr/>
        </p:nvSpPr>
        <p:spPr bwMode="auto">
          <a:xfrm>
            <a:off x="4140200" y="549275"/>
            <a:ext cx="4608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76B700"/>
                </a:solidFill>
                <a:sym typeface="Arial" charset="0"/>
              </a:rPr>
              <a:t>2009</a:t>
            </a:r>
            <a:endParaRPr lang="de-AT" sz="1600" dirty="0">
              <a:solidFill>
                <a:srgbClr val="76B700"/>
              </a:solidFill>
              <a:sym typeface="Arial" charset="0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Grafik 8" descr="2009_1.jpg"/>
          <p:cNvPicPr>
            <a:picLocks noChangeAspect="1"/>
          </p:cNvPicPr>
          <p:nvPr/>
        </p:nvPicPr>
        <p:blipFill>
          <a:blip r:embed="rId4" cstate="print"/>
          <a:srcRect l="30437" t="11647" r="19904" b="31875"/>
          <a:stretch>
            <a:fillRect/>
          </a:stretch>
        </p:blipFill>
        <p:spPr>
          <a:xfrm>
            <a:off x="250825" y="1341438"/>
            <a:ext cx="2665413" cy="2016125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10" name="Grafik 9" descr="2009_2.jpg"/>
          <p:cNvPicPr>
            <a:picLocks noChangeAspect="1"/>
          </p:cNvPicPr>
          <p:nvPr/>
        </p:nvPicPr>
        <p:blipFill>
          <a:blip r:embed="rId5" cstate="print"/>
          <a:srcRect l="23998" t="8002" r="20007" b="34513"/>
          <a:stretch>
            <a:fillRect/>
          </a:stretch>
        </p:blipFill>
        <p:spPr>
          <a:xfrm>
            <a:off x="611188" y="2708275"/>
            <a:ext cx="2736850" cy="1873250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13" name="Grafik 12" descr="2009_3.jpg"/>
          <p:cNvPicPr>
            <a:picLocks noChangeAspect="1"/>
          </p:cNvPicPr>
          <p:nvPr/>
        </p:nvPicPr>
        <p:blipFill>
          <a:blip r:embed="rId6" cstate="print"/>
          <a:srcRect l="19998" t="8002" r="26673" b="33987"/>
          <a:stretch>
            <a:fillRect/>
          </a:stretch>
        </p:blipFill>
        <p:spPr>
          <a:xfrm>
            <a:off x="971550" y="4149725"/>
            <a:ext cx="2736850" cy="1982788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</p:spTree>
  </p:cSld>
  <p:clrMapOvr>
    <a:masterClrMapping/>
  </p:clrMapOvr>
  <p:transition advClick="0"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feld 5"/>
          <p:cNvSpPr txBox="1">
            <a:spLocks noChangeArrowheads="1"/>
          </p:cNvSpPr>
          <p:nvPr/>
        </p:nvSpPr>
        <p:spPr bwMode="auto">
          <a:xfrm>
            <a:off x="4140200" y="549275"/>
            <a:ext cx="46799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AT" sz="1600" b="1">
                <a:solidFill>
                  <a:srgbClr val="005194"/>
                </a:solidFill>
              </a:rPr>
              <a:t>Roma Police Assistants Programme </a:t>
            </a:r>
          </a:p>
          <a:p>
            <a:pPr eaLnBrk="1" hangingPunct="1"/>
            <a:r>
              <a:rPr lang="de-AT" sz="1400" i="1">
                <a:solidFill>
                  <a:srgbClr val="005194"/>
                </a:solidFill>
              </a:rPr>
              <a:t>Czech Republic</a:t>
            </a:r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4211638" y="1268413"/>
            <a:ext cx="4932362" cy="1944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Roma women accompany and advise police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officers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in 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their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work</a:t>
            </a:r>
            <a:endParaRPr lang="de-AT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Fights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against usurers and their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extortionate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interest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rates</a:t>
            </a:r>
            <a:endParaRPr lang="de-AT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Roma people regain trust in state authorities</a:t>
            </a:r>
            <a:endParaRPr lang="de-DE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 fontAlgn="auto">
              <a:lnSpc>
                <a:spcPct val="150000"/>
              </a:lnSpc>
              <a:spcBef>
                <a:spcPts val="425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ym typeface="Arial" charset="0"/>
            </a:endParaRP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3253" name="Textfeld 8"/>
          <p:cNvSpPr txBox="1">
            <a:spLocks noChangeArrowheads="1"/>
          </p:cNvSpPr>
          <p:nvPr/>
        </p:nvSpPr>
        <p:spPr bwMode="auto">
          <a:xfrm>
            <a:off x="2411413" y="549275"/>
            <a:ext cx="17287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ts val="1800"/>
              </a:lnSpc>
            </a:pPr>
            <a:r>
              <a:rPr lang="en-US" sz="1400" b="1">
                <a:solidFill>
                  <a:srgbClr val="76B700"/>
                </a:solidFill>
                <a:sym typeface="Arial" charset="0"/>
              </a:rPr>
              <a:t>2</a:t>
            </a:r>
            <a:r>
              <a:rPr lang="en-US" sz="1400" b="1" baseline="30000">
                <a:solidFill>
                  <a:srgbClr val="76B700"/>
                </a:solidFill>
                <a:sym typeface="Arial" charset="0"/>
              </a:rPr>
              <a:t>nd</a:t>
            </a:r>
            <a:r>
              <a:rPr lang="de-DE" sz="1400" b="1">
                <a:solidFill>
                  <a:srgbClr val="76B700"/>
                </a:solidFill>
              </a:rPr>
              <a:t> prize</a:t>
            </a:r>
          </a:p>
          <a:p>
            <a:pPr algn="r" eaLnBrk="1" hangingPunct="1">
              <a:lnSpc>
                <a:spcPts val="1800"/>
              </a:lnSpc>
            </a:pPr>
            <a:r>
              <a:rPr lang="de-DE" sz="1400" b="1">
                <a:solidFill>
                  <a:srgbClr val="76B700"/>
                </a:solidFill>
              </a:rPr>
              <a:t>2005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t="9914" b="6576"/>
          <a:stretch>
            <a:fillRect/>
          </a:stretch>
        </p:blipFill>
        <p:spPr bwMode="auto">
          <a:xfrm>
            <a:off x="3479800" y="3141663"/>
            <a:ext cx="5413375" cy="3311525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989138"/>
            <a:ext cx="3575050" cy="2376487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</p:spTree>
  </p:cSld>
  <p:clrMapOvr>
    <a:masterClrMapping/>
  </p:clrMapOvr>
  <p:transition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feld 5"/>
          <p:cNvSpPr txBox="1">
            <a:spLocks noChangeArrowheads="1"/>
          </p:cNvSpPr>
          <p:nvPr/>
        </p:nvSpPr>
        <p:spPr bwMode="auto">
          <a:xfrm>
            <a:off x="4140200" y="549275"/>
            <a:ext cx="46799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AT" sz="1600" b="1">
                <a:solidFill>
                  <a:srgbClr val="005194"/>
                </a:solidFill>
              </a:rPr>
              <a:t>Your Viewture </a:t>
            </a:r>
          </a:p>
          <a:p>
            <a:pPr eaLnBrk="1" hangingPunct="1"/>
            <a:r>
              <a:rPr lang="de-AT" sz="1400" i="1">
                <a:solidFill>
                  <a:srgbClr val="005194"/>
                </a:solidFill>
              </a:rPr>
              <a:t>Austria</a:t>
            </a:r>
          </a:p>
        </p:txBody>
      </p:sp>
      <p:sp>
        <p:nvSpPr>
          <p:cNvPr id="54275" name="Rectangle 1"/>
          <p:cNvSpPr>
            <a:spLocks/>
          </p:cNvSpPr>
          <p:nvPr/>
        </p:nvSpPr>
        <p:spPr bwMode="auto">
          <a:xfrm>
            <a:off x="1403350" y="4221163"/>
            <a:ext cx="45370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1313" indent="-341313">
              <a:spcBef>
                <a:spcPts val="425"/>
              </a:spcBef>
            </a:pPr>
            <a:endParaRPr lang="en-US" sz="1600">
              <a:sym typeface="Arial" charset="0"/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4211638" y="1268413"/>
            <a:ext cx="4537075" cy="165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Young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people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in rural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areas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visualise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their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life</a:t>
            </a:r>
            <a:endParaRPr lang="de-AT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Disposable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cameras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tools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media</a:t>
            </a:r>
            <a:endParaRPr lang="de-AT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printed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photographs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provoke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discussions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about</a:t>
            </a:r>
            <a:endParaRPr lang="de-AT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important</a:t>
            </a:r>
            <a:endParaRPr lang="de-DE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 fontAlgn="auto">
              <a:lnSpc>
                <a:spcPct val="150000"/>
              </a:lnSpc>
              <a:spcBef>
                <a:spcPts val="425"/>
              </a:spcBef>
              <a:spcAft>
                <a:spcPts val="0"/>
              </a:spcAft>
              <a:defRPr/>
            </a:pPr>
            <a:endParaRPr lang="en-US" sz="1600" dirty="0">
              <a:sym typeface="Arial" charset="0"/>
            </a:endParaRP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4278" name="Textfeld 10"/>
          <p:cNvSpPr txBox="1">
            <a:spLocks noChangeArrowheads="1"/>
          </p:cNvSpPr>
          <p:nvPr/>
        </p:nvSpPr>
        <p:spPr bwMode="auto">
          <a:xfrm>
            <a:off x="2411413" y="549275"/>
            <a:ext cx="17287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ts val="1800"/>
              </a:lnSpc>
            </a:pPr>
            <a:r>
              <a:rPr lang="en-US" sz="1400" b="1">
                <a:solidFill>
                  <a:srgbClr val="76B700"/>
                </a:solidFill>
                <a:sym typeface="Arial" charset="0"/>
              </a:rPr>
              <a:t>3</a:t>
            </a:r>
            <a:r>
              <a:rPr lang="en-US" sz="1400" b="1" baseline="30000">
                <a:solidFill>
                  <a:srgbClr val="76B700"/>
                </a:solidFill>
                <a:sym typeface="Arial" charset="0"/>
              </a:rPr>
              <a:t>rd</a:t>
            </a:r>
            <a:r>
              <a:rPr lang="de-DE" sz="1400" b="1">
                <a:solidFill>
                  <a:srgbClr val="76B700"/>
                </a:solidFill>
              </a:rPr>
              <a:t> prize</a:t>
            </a:r>
          </a:p>
          <a:p>
            <a:pPr algn="r" eaLnBrk="1" hangingPunct="1">
              <a:lnSpc>
                <a:spcPts val="1800"/>
              </a:lnSpc>
            </a:pPr>
            <a:r>
              <a:rPr lang="de-DE" sz="1400" b="1">
                <a:solidFill>
                  <a:srgbClr val="76B700"/>
                </a:solidFill>
              </a:rPr>
              <a:t>2005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b="25792"/>
          <a:stretch>
            <a:fillRect/>
          </a:stretch>
        </p:blipFill>
        <p:spPr bwMode="auto">
          <a:xfrm>
            <a:off x="3635375" y="2997200"/>
            <a:ext cx="5229225" cy="3455988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989138"/>
            <a:ext cx="3576638" cy="2663825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</p:spTree>
  </p:cSld>
  <p:clrMapOvr>
    <a:masterClrMapping/>
  </p:clrMapOvr>
  <p:transition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140200" y="549275"/>
            <a:ext cx="50038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600" b="1" spc="-2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School Enrolment &amp; Community Action in </a:t>
            </a:r>
            <a:r>
              <a:rPr lang="de-AT" sz="1600" b="1" spc="-2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Csörög</a:t>
            </a:r>
            <a:r>
              <a:rPr lang="de-AT" sz="1600" b="1" spc="-2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i="1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Hungary</a:t>
            </a:r>
            <a:endParaRPr lang="de-AT" sz="1400" i="1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4211638" y="1268413"/>
            <a:ext cx="4932362" cy="1368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Roma mothers fight the illegal segregation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their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children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Points to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apartheid-like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educational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structure</a:t>
            </a:r>
            <a:endParaRPr lang="de-AT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force the decision-makers to uphold the law</a:t>
            </a:r>
            <a:endParaRPr lang="de-DE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 fontAlgn="auto">
              <a:lnSpc>
                <a:spcPct val="150000"/>
              </a:lnSpc>
              <a:spcBef>
                <a:spcPts val="425"/>
              </a:spcBef>
              <a:spcAft>
                <a:spcPts val="0"/>
              </a:spcAft>
              <a:defRPr/>
            </a:pPr>
            <a:endParaRPr lang="en-US" sz="1600" dirty="0">
              <a:sym typeface="Arial" charset="0"/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Picture 8" descr="DSCN17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635375" y="2565400"/>
            <a:ext cx="5272088" cy="3959225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15" name="Grafik 14" descr="in Csörög, in der Mitte - 3.von links - die Obfrau des lokalen Vereins Szilv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825" y="1989138"/>
            <a:ext cx="3649663" cy="2735262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sp>
        <p:nvSpPr>
          <p:cNvPr id="31751" name="Textfeld 18"/>
          <p:cNvSpPr txBox="1">
            <a:spLocks noChangeArrowheads="1"/>
          </p:cNvSpPr>
          <p:nvPr/>
        </p:nvSpPr>
        <p:spPr bwMode="auto">
          <a:xfrm>
            <a:off x="2411413" y="549275"/>
            <a:ext cx="17287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ts val="1800"/>
              </a:lnSpc>
            </a:pPr>
            <a:r>
              <a:rPr lang="en-US" sz="1400" b="1">
                <a:solidFill>
                  <a:srgbClr val="76B700"/>
                </a:solidFill>
                <a:sym typeface="Arial" charset="0"/>
              </a:rPr>
              <a:t>1</a:t>
            </a:r>
            <a:r>
              <a:rPr lang="en-US" sz="1400" b="1" baseline="30000">
                <a:solidFill>
                  <a:srgbClr val="76B700"/>
                </a:solidFill>
                <a:sym typeface="Arial" charset="0"/>
              </a:rPr>
              <a:t>st</a:t>
            </a:r>
            <a:r>
              <a:rPr lang="de-DE" sz="1400" b="1">
                <a:solidFill>
                  <a:srgbClr val="76B700"/>
                </a:solidFill>
              </a:rPr>
              <a:t> prize</a:t>
            </a:r>
          </a:p>
          <a:p>
            <a:pPr algn="r" eaLnBrk="1" hangingPunct="1">
              <a:lnSpc>
                <a:spcPts val="1800"/>
              </a:lnSpc>
            </a:pPr>
            <a:r>
              <a:rPr lang="de-DE" sz="1400" b="1">
                <a:solidFill>
                  <a:srgbClr val="76B700"/>
                </a:solidFill>
              </a:rPr>
              <a:t>2009</a:t>
            </a:r>
          </a:p>
        </p:txBody>
      </p:sp>
    </p:spTree>
  </p:cSld>
  <p:clrMapOvr>
    <a:masterClrMapping/>
  </p:clrMapOvr>
  <p:transition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feld 5"/>
          <p:cNvSpPr txBox="1">
            <a:spLocks noChangeArrowheads="1"/>
          </p:cNvSpPr>
          <p:nvPr/>
        </p:nvSpPr>
        <p:spPr bwMode="auto">
          <a:xfrm>
            <a:off x="4140200" y="549275"/>
            <a:ext cx="46799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AT" sz="1600" b="1">
                <a:solidFill>
                  <a:srgbClr val="005194"/>
                </a:solidFill>
              </a:rPr>
              <a:t>A Future for Everyone </a:t>
            </a:r>
          </a:p>
          <a:p>
            <a:pPr eaLnBrk="1" hangingPunct="1"/>
            <a:r>
              <a:rPr lang="de-AT" sz="1400" i="1">
                <a:solidFill>
                  <a:srgbClr val="005194"/>
                </a:solidFill>
              </a:rPr>
              <a:t>Austria</a:t>
            </a:r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4211638" y="1268413"/>
            <a:ext cx="4752975" cy="172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A municipality tackles the New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Poverty</a:t>
            </a:r>
            <a:endParaRPr lang="de-AT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Successful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combination of material aid and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political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spc="-15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sensibilisation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Social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inclusion without 'poverty-exhibition'</a:t>
            </a:r>
            <a:endParaRPr lang="de-DE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 fontAlgn="auto">
              <a:spcBef>
                <a:spcPts val="425"/>
              </a:spcBef>
              <a:spcAft>
                <a:spcPts val="0"/>
              </a:spcAft>
              <a:defRPr/>
            </a:pPr>
            <a:endParaRPr lang="en-US" sz="1600" dirty="0">
              <a:sym typeface="Arial" charset="0"/>
            </a:endParaRPr>
          </a:p>
        </p:txBody>
      </p:sp>
      <p:sp>
        <p:nvSpPr>
          <p:cNvPr id="32772" name="Rectangle 1"/>
          <p:cNvSpPr>
            <a:spLocks/>
          </p:cNvSpPr>
          <p:nvPr/>
        </p:nvSpPr>
        <p:spPr bwMode="auto">
          <a:xfrm>
            <a:off x="4211638" y="1268413"/>
            <a:ext cx="45370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1313" indent="-341313">
              <a:spcBef>
                <a:spcPts val="425"/>
              </a:spcBef>
            </a:pPr>
            <a:endParaRPr lang="en-US" sz="1600">
              <a:sym typeface="Arial" charset="0"/>
            </a:endParaRP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2774" name="Textfeld 14"/>
          <p:cNvSpPr txBox="1">
            <a:spLocks noChangeArrowheads="1"/>
          </p:cNvSpPr>
          <p:nvPr/>
        </p:nvSpPr>
        <p:spPr bwMode="auto">
          <a:xfrm>
            <a:off x="2411413" y="549275"/>
            <a:ext cx="17287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ts val="1800"/>
              </a:lnSpc>
            </a:pPr>
            <a:r>
              <a:rPr lang="en-US" sz="1400" b="1">
                <a:solidFill>
                  <a:srgbClr val="76B700"/>
                </a:solidFill>
                <a:sym typeface="Arial" charset="0"/>
              </a:rPr>
              <a:t>2</a:t>
            </a:r>
            <a:r>
              <a:rPr lang="en-US" sz="1400" b="1" baseline="30000">
                <a:solidFill>
                  <a:srgbClr val="76B700"/>
                </a:solidFill>
                <a:sym typeface="Arial" charset="0"/>
              </a:rPr>
              <a:t>nd</a:t>
            </a:r>
            <a:r>
              <a:rPr lang="de-DE" sz="1400" b="1">
                <a:solidFill>
                  <a:srgbClr val="76B700"/>
                </a:solidFill>
              </a:rPr>
              <a:t> prize</a:t>
            </a:r>
          </a:p>
          <a:p>
            <a:pPr algn="r" eaLnBrk="1" hangingPunct="1">
              <a:lnSpc>
                <a:spcPts val="1800"/>
              </a:lnSpc>
            </a:pPr>
            <a:r>
              <a:rPr lang="de-DE" sz="1400" b="1">
                <a:solidFill>
                  <a:srgbClr val="76B700"/>
                </a:solidFill>
              </a:rPr>
              <a:t>2009</a:t>
            </a:r>
          </a:p>
        </p:txBody>
      </p:sp>
      <p:pic>
        <p:nvPicPr>
          <p:cNvPr id="23" name="Grafik 22" descr="Nah und Frisch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9013" y="2852738"/>
            <a:ext cx="5364162" cy="3600450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20" name="Grafik 19" descr="Nah und Frisch2.JPG"/>
          <p:cNvPicPr>
            <a:picLocks noChangeAspect="1"/>
          </p:cNvPicPr>
          <p:nvPr/>
        </p:nvPicPr>
        <p:blipFill>
          <a:blip r:embed="rId5" cstate="print"/>
          <a:srcRect r="17909"/>
          <a:stretch>
            <a:fillRect/>
          </a:stretch>
        </p:blipFill>
        <p:spPr>
          <a:xfrm>
            <a:off x="241300" y="1989138"/>
            <a:ext cx="3609975" cy="2952750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</p:spTree>
  </p:cSld>
  <p:clrMapOvr>
    <a:masterClrMapping/>
  </p:clrMapOvr>
  <p:transition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feld 5"/>
          <p:cNvSpPr txBox="1">
            <a:spLocks noChangeArrowheads="1"/>
          </p:cNvSpPr>
          <p:nvPr/>
        </p:nvSpPr>
        <p:spPr bwMode="auto">
          <a:xfrm>
            <a:off x="4140200" y="549275"/>
            <a:ext cx="46799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AT" sz="1600" b="1">
                <a:solidFill>
                  <a:srgbClr val="005194"/>
                </a:solidFill>
              </a:rPr>
              <a:t>Death of a Close Family Member or Friend</a:t>
            </a:r>
          </a:p>
          <a:p>
            <a:pPr eaLnBrk="1" hangingPunct="1"/>
            <a:r>
              <a:rPr lang="de-AT" sz="1400" i="1">
                <a:solidFill>
                  <a:srgbClr val="005194"/>
                </a:solidFill>
              </a:rPr>
              <a:t>Austria</a:t>
            </a:r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4211638" y="1268413"/>
            <a:ext cx="4537075" cy="1368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Helps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children and their families deal with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inevitable</a:t>
            </a:r>
            <a:endParaRPr lang="de-AT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Shows death as a normal part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life</a:t>
            </a:r>
            <a:endParaRPr lang="de-AT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protect children from the taboo on death</a:t>
            </a:r>
            <a:endParaRPr lang="de-DE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 fontAlgn="auto">
              <a:spcBef>
                <a:spcPts val="425"/>
              </a:spcBef>
              <a:spcAft>
                <a:spcPts val="0"/>
              </a:spcAft>
              <a:defRPr/>
            </a:pPr>
            <a:endParaRPr lang="en-US" sz="1600" dirty="0">
              <a:sym typeface="Arial" charset="0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3797" name="Textfeld 11"/>
          <p:cNvSpPr txBox="1">
            <a:spLocks noChangeArrowheads="1"/>
          </p:cNvSpPr>
          <p:nvPr/>
        </p:nvSpPr>
        <p:spPr bwMode="auto">
          <a:xfrm>
            <a:off x="2411413" y="549275"/>
            <a:ext cx="17287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ts val="1800"/>
              </a:lnSpc>
            </a:pPr>
            <a:r>
              <a:rPr lang="en-US" sz="1400" b="1">
                <a:solidFill>
                  <a:srgbClr val="76B700"/>
                </a:solidFill>
                <a:sym typeface="Arial" charset="0"/>
              </a:rPr>
              <a:t>3</a:t>
            </a:r>
            <a:r>
              <a:rPr lang="en-US" sz="1400" b="1" baseline="30000">
                <a:solidFill>
                  <a:srgbClr val="76B700"/>
                </a:solidFill>
                <a:sym typeface="Arial" charset="0"/>
              </a:rPr>
              <a:t>rd</a:t>
            </a:r>
            <a:r>
              <a:rPr lang="de-DE" sz="1400" b="1">
                <a:solidFill>
                  <a:srgbClr val="76B700"/>
                </a:solidFill>
              </a:rPr>
              <a:t> prize</a:t>
            </a:r>
          </a:p>
          <a:p>
            <a:pPr algn="r" eaLnBrk="1" hangingPunct="1">
              <a:lnSpc>
                <a:spcPts val="1800"/>
              </a:lnSpc>
            </a:pPr>
            <a:r>
              <a:rPr lang="de-DE" sz="1400" b="1">
                <a:solidFill>
                  <a:srgbClr val="76B700"/>
                </a:solidFill>
              </a:rPr>
              <a:t>2009</a:t>
            </a:r>
          </a:p>
        </p:txBody>
      </p:sp>
      <p:pic>
        <p:nvPicPr>
          <p:cNvPr id="8" name="Picture 5" descr="S:\SozialMarie2009\Bilder Preisträger 2009\03_13_Abschied nehmen\RAINBOWS-Gruppe Vorschulkinder mit Trän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1688" y="2997200"/>
            <a:ext cx="5551487" cy="3455988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7" name="Picture 2" descr="S:\SozialMarie2009\Bilder Preisträger 2009\03_13_Abschied nehmen\Gruppe mit Kerz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989138"/>
            <a:ext cx="3619500" cy="2519362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</p:spTree>
  </p:cSld>
  <p:clrMapOvr>
    <a:masterClrMapping/>
  </p:clrMapOvr>
  <p:transition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/>
          </p:cNvSpPr>
          <p:nvPr/>
        </p:nvSpPr>
        <p:spPr bwMode="auto">
          <a:xfrm>
            <a:off x="4211638" y="1268413"/>
            <a:ext cx="4897437" cy="4464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3429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1</a:t>
            </a:r>
            <a:r>
              <a:rPr lang="en-US" sz="1400" b="1" baseline="30000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st</a:t>
            </a:r>
            <a:r>
              <a:rPr lang="de-DE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>
                <a:solidFill>
                  <a:srgbClr val="76B700"/>
                </a:solidFill>
                <a:latin typeface="Arial" pitchFamily="34" charset="0"/>
                <a:cs typeface="Arial" pitchFamily="34" charset="0"/>
              </a:rPr>
              <a:t>prize</a:t>
            </a:r>
            <a:endParaRPr lang="de-DE" sz="1400" b="1" dirty="0">
              <a:solidFill>
                <a:srgbClr val="76B7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600" b="1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living</a:t>
            </a: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600" b="1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books</a:t>
            </a: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de-AT" sz="1600" b="1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live </a:t>
            </a:r>
            <a:r>
              <a:rPr lang="de-AT" sz="1600" b="1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library</a:t>
            </a: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i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Austria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b="1" i="1" dirty="0">
              <a:solidFill>
                <a:srgbClr val="005194"/>
              </a:solidFill>
              <a:latin typeface="Arial" pitchFamily="34" charset="0"/>
              <a:cs typeface="Arial" pitchFamily="34" charset="0"/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b="1" i="1" dirty="0">
              <a:solidFill>
                <a:srgbClr val="005194"/>
              </a:solidFill>
              <a:latin typeface="Arial" pitchFamily="34" charset="0"/>
              <a:cs typeface="Arial" pitchFamily="34" charset="0"/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b="1" i="1" dirty="0">
              <a:solidFill>
                <a:srgbClr val="005194"/>
              </a:solidFill>
              <a:latin typeface="Arial" pitchFamily="34" charset="0"/>
              <a:cs typeface="Arial" pitchFamily="34" charset="0"/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5194"/>
              </a:solidFill>
              <a:sym typeface="Arial" charset="0"/>
            </a:endParaRPr>
          </a:p>
          <a:p>
            <a:pPr indent="-3429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2</a:t>
            </a:r>
            <a:r>
              <a:rPr lang="en-US" sz="1400" b="1" baseline="30000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nd</a:t>
            </a: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 prize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SBS - Small Business Starter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i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Austria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i="1" dirty="0">
              <a:solidFill>
                <a:srgbClr val="005194"/>
              </a:solidFill>
              <a:latin typeface="Arial" pitchFamily="34" charset="0"/>
              <a:cs typeface="Arial" pitchFamily="34" charset="0"/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i="1" dirty="0">
              <a:solidFill>
                <a:srgbClr val="005194"/>
              </a:solidFill>
              <a:latin typeface="Arial" pitchFamily="34" charset="0"/>
              <a:cs typeface="Arial" pitchFamily="34" charset="0"/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400" i="1" dirty="0">
              <a:solidFill>
                <a:srgbClr val="005194"/>
              </a:solidFill>
              <a:latin typeface="Arial" pitchFamily="34" charset="0"/>
              <a:cs typeface="Arial" pitchFamily="34" charset="0"/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i="1" dirty="0">
              <a:solidFill>
                <a:srgbClr val="005194"/>
              </a:solidFill>
              <a:sym typeface="Arial" charset="0"/>
            </a:endParaRPr>
          </a:p>
          <a:p>
            <a:pPr indent="-3429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3</a:t>
            </a:r>
            <a:r>
              <a:rPr lang="en-US" sz="1400" b="1" baseline="30000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rd</a:t>
            </a:r>
            <a:r>
              <a:rPr lang="en-US" sz="1400" b="1" dirty="0">
                <a:solidFill>
                  <a:srgbClr val="76B700"/>
                </a:solidFill>
                <a:latin typeface="Arial" pitchFamily="34" charset="0"/>
                <a:cs typeface="Arial" pitchFamily="34" charset="0"/>
                <a:sym typeface="Arial" charset="0"/>
              </a:rPr>
              <a:t> prize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600" b="1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Roma Help Roma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i="1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Hungary</a:t>
            </a:r>
            <a:endParaRPr lang="de-AT" sz="1400" i="1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i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i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5194"/>
              </a:solidFill>
              <a:sym typeface="Arial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5194"/>
                </a:solidFill>
                <a:sym typeface="Arial" charset="0"/>
              </a:rPr>
              <a:t>  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5194"/>
              </a:solidFill>
              <a:sym typeface="Arial" charset="0"/>
            </a:endParaRPr>
          </a:p>
        </p:txBody>
      </p:sp>
      <p:sp>
        <p:nvSpPr>
          <p:cNvPr id="35843" name="Textfeld 7"/>
          <p:cNvSpPr txBox="1">
            <a:spLocks noChangeArrowheads="1"/>
          </p:cNvSpPr>
          <p:nvPr/>
        </p:nvSpPr>
        <p:spPr bwMode="auto">
          <a:xfrm>
            <a:off x="4140200" y="549275"/>
            <a:ext cx="4608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76B700"/>
                </a:solidFill>
                <a:sym typeface="Arial" charset="0"/>
              </a:rPr>
              <a:t>2008</a:t>
            </a:r>
            <a:endParaRPr lang="de-AT" sz="1600" dirty="0">
              <a:solidFill>
                <a:srgbClr val="76B700"/>
              </a:solidFill>
              <a:sym typeface="Arial" charset="0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Grafik 6" descr="2008_1.jpg"/>
          <p:cNvPicPr>
            <a:picLocks noChangeAspect="1"/>
          </p:cNvPicPr>
          <p:nvPr/>
        </p:nvPicPr>
        <p:blipFill>
          <a:blip r:embed="rId4" cstate="print"/>
          <a:srcRect l="2666" t="8002" r="45338" b="35987"/>
          <a:stretch>
            <a:fillRect/>
          </a:stretch>
        </p:blipFill>
        <p:spPr>
          <a:xfrm>
            <a:off x="250825" y="1341438"/>
            <a:ext cx="2808288" cy="2016125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9" name="Grafik 8" descr="2008_2.jpg"/>
          <p:cNvPicPr>
            <a:picLocks noChangeAspect="1"/>
          </p:cNvPicPr>
          <p:nvPr/>
        </p:nvPicPr>
        <p:blipFill>
          <a:blip r:embed="rId5" cstate="print"/>
          <a:srcRect l="2222" t="10000" r="4471"/>
          <a:stretch>
            <a:fillRect/>
          </a:stretch>
        </p:blipFill>
        <p:spPr>
          <a:xfrm>
            <a:off x="468313" y="2708275"/>
            <a:ext cx="3024187" cy="1944688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10" name="Grafik 9" descr="2008_3.jpg"/>
          <p:cNvPicPr>
            <a:picLocks noChangeAspect="1"/>
          </p:cNvPicPr>
          <p:nvPr/>
        </p:nvPicPr>
        <p:blipFill>
          <a:blip r:embed="rId6" cstate="print"/>
          <a:srcRect l="31335" t="7992" r="3337" b="23995"/>
          <a:stretch>
            <a:fillRect/>
          </a:stretch>
        </p:blipFill>
        <p:spPr>
          <a:xfrm>
            <a:off x="755650" y="4138613"/>
            <a:ext cx="3024188" cy="2098675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</p:spTree>
  </p:cSld>
  <p:clrMapOvr>
    <a:masterClrMapping/>
  </p:clrMapOvr>
  <p:transition advClick="0"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feld 5"/>
          <p:cNvSpPr txBox="1">
            <a:spLocks noChangeArrowheads="1"/>
          </p:cNvSpPr>
          <p:nvPr/>
        </p:nvSpPr>
        <p:spPr bwMode="auto">
          <a:xfrm>
            <a:off x="4140200" y="549275"/>
            <a:ext cx="46799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AT" sz="1600" b="1">
                <a:solidFill>
                  <a:srgbClr val="005194"/>
                </a:solidFill>
              </a:rPr>
              <a:t>living books - the live library </a:t>
            </a:r>
          </a:p>
          <a:p>
            <a:pPr eaLnBrk="1" hangingPunct="1"/>
            <a:r>
              <a:rPr lang="de-AT" sz="1400" i="1">
                <a:solidFill>
                  <a:srgbClr val="005194"/>
                </a:solidFill>
              </a:rPr>
              <a:t>Austria</a:t>
            </a:r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4211638" y="1268413"/>
            <a:ext cx="4537075" cy="158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Men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and women represent prejudices and stereotypes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The “reader” talks to the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chosen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book</a:t>
            </a:r>
            <a:endParaRPr lang="de-AT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A respectful dialogue can take place - everywhere</a:t>
            </a:r>
            <a:endParaRPr lang="de-DE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 fontAlgn="auto">
              <a:lnSpc>
                <a:spcPct val="150000"/>
              </a:lnSpc>
              <a:spcBef>
                <a:spcPts val="425"/>
              </a:spcBef>
              <a:spcAft>
                <a:spcPts val="0"/>
              </a:spcAft>
              <a:defRPr/>
            </a:pPr>
            <a:endParaRPr lang="en-US" sz="1600" dirty="0">
              <a:sym typeface="Arial" charset="0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69" name="Textfeld 11"/>
          <p:cNvSpPr txBox="1">
            <a:spLocks noChangeArrowheads="1"/>
          </p:cNvSpPr>
          <p:nvPr/>
        </p:nvSpPr>
        <p:spPr bwMode="auto">
          <a:xfrm>
            <a:off x="2411413" y="549275"/>
            <a:ext cx="17287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ts val="1800"/>
              </a:lnSpc>
            </a:pPr>
            <a:r>
              <a:rPr lang="en-US" sz="1400" b="1">
                <a:solidFill>
                  <a:srgbClr val="76B700"/>
                </a:solidFill>
                <a:sym typeface="Arial" charset="0"/>
              </a:rPr>
              <a:t>1</a:t>
            </a:r>
            <a:r>
              <a:rPr lang="en-US" sz="1400" b="1" baseline="30000">
                <a:solidFill>
                  <a:srgbClr val="76B700"/>
                </a:solidFill>
                <a:sym typeface="Arial" charset="0"/>
              </a:rPr>
              <a:t>st</a:t>
            </a:r>
            <a:r>
              <a:rPr lang="de-DE" sz="1400" b="1">
                <a:solidFill>
                  <a:srgbClr val="76B700"/>
                </a:solidFill>
              </a:rPr>
              <a:t> prize</a:t>
            </a:r>
          </a:p>
          <a:p>
            <a:pPr algn="r" eaLnBrk="1" hangingPunct="1">
              <a:lnSpc>
                <a:spcPts val="1800"/>
              </a:lnSpc>
            </a:pPr>
            <a:r>
              <a:rPr lang="de-DE" sz="1400" b="1">
                <a:solidFill>
                  <a:srgbClr val="76B700"/>
                </a:solidFill>
              </a:rPr>
              <a:t>2008</a:t>
            </a:r>
          </a:p>
        </p:txBody>
      </p:sp>
      <p:pic>
        <p:nvPicPr>
          <p:cNvPr id="13" name="Grafik 12" descr="presse 2008 06_08.jpg"/>
          <p:cNvPicPr>
            <a:picLocks noChangeAspect="1"/>
          </p:cNvPicPr>
          <p:nvPr/>
        </p:nvPicPr>
        <p:blipFill>
          <a:blip r:embed="rId4" cstate="print"/>
          <a:srcRect t="13569" r="19288"/>
          <a:stretch>
            <a:fillRect/>
          </a:stretch>
        </p:blipFill>
        <p:spPr>
          <a:xfrm>
            <a:off x="2771775" y="2565400"/>
            <a:ext cx="6132513" cy="3887788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9" name="Grafik 8" descr="presse 2008 06_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825" y="1952625"/>
            <a:ext cx="3605213" cy="2413000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</p:spTree>
  </p:cSld>
  <p:clrMapOvr>
    <a:masterClrMapping/>
  </p:clrMapOvr>
  <p:transition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feld 5"/>
          <p:cNvSpPr txBox="1">
            <a:spLocks noChangeArrowheads="1"/>
          </p:cNvSpPr>
          <p:nvPr/>
        </p:nvSpPr>
        <p:spPr bwMode="auto">
          <a:xfrm>
            <a:off x="4140200" y="549275"/>
            <a:ext cx="46799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AT" sz="1600" b="1">
                <a:solidFill>
                  <a:srgbClr val="005194"/>
                </a:solidFill>
              </a:rPr>
              <a:t>SBS - Small Business Starter </a:t>
            </a:r>
          </a:p>
          <a:p>
            <a:pPr eaLnBrk="1" hangingPunct="1"/>
            <a:r>
              <a:rPr lang="de-AT" sz="1400" i="1">
                <a:solidFill>
                  <a:srgbClr val="005194"/>
                </a:solidFill>
              </a:rPr>
              <a:t>Austria</a:t>
            </a:r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4211638" y="1268413"/>
            <a:ext cx="4681537" cy="1296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Target group: black offenders who are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facing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deportation</a:t>
            </a:r>
            <a:endParaRPr lang="de-AT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Initiators: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prison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officers</a:t>
            </a:r>
            <a:endParaRPr lang="de-AT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Aim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learn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trade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start</a:t>
            </a:r>
            <a:endParaRPr lang="de-DE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 fontAlgn="auto">
              <a:spcBef>
                <a:spcPts val="425"/>
              </a:spcBef>
              <a:spcAft>
                <a:spcPts val="0"/>
              </a:spcAft>
              <a:defRPr/>
            </a:pPr>
            <a:endParaRPr lang="en-US" sz="1600" dirty="0">
              <a:sym typeface="Arial" charset="0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3" name="Textfeld 11"/>
          <p:cNvSpPr txBox="1">
            <a:spLocks noChangeArrowheads="1"/>
          </p:cNvSpPr>
          <p:nvPr/>
        </p:nvSpPr>
        <p:spPr bwMode="auto">
          <a:xfrm>
            <a:off x="2411413" y="549275"/>
            <a:ext cx="17287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ts val="1800"/>
              </a:lnSpc>
            </a:pPr>
            <a:r>
              <a:rPr lang="en-US" sz="1400" b="1">
                <a:solidFill>
                  <a:srgbClr val="76B700"/>
                </a:solidFill>
                <a:sym typeface="Arial" charset="0"/>
              </a:rPr>
              <a:t>2</a:t>
            </a:r>
            <a:r>
              <a:rPr lang="en-US" sz="1400" b="1" baseline="30000">
                <a:solidFill>
                  <a:srgbClr val="76B700"/>
                </a:solidFill>
                <a:sym typeface="Arial" charset="0"/>
              </a:rPr>
              <a:t>nd</a:t>
            </a:r>
            <a:r>
              <a:rPr lang="de-DE" sz="1400" b="1">
                <a:solidFill>
                  <a:srgbClr val="76B700"/>
                </a:solidFill>
              </a:rPr>
              <a:t> prize</a:t>
            </a:r>
          </a:p>
          <a:p>
            <a:pPr algn="r" eaLnBrk="1" hangingPunct="1">
              <a:lnSpc>
                <a:spcPts val="1800"/>
              </a:lnSpc>
            </a:pPr>
            <a:r>
              <a:rPr lang="de-DE" sz="1400" b="1">
                <a:solidFill>
                  <a:srgbClr val="76B700"/>
                </a:solidFill>
              </a:rPr>
              <a:t>2008</a:t>
            </a:r>
          </a:p>
        </p:txBody>
      </p:sp>
      <p:pic>
        <p:nvPicPr>
          <p:cNvPr id="9" name="Grafik 8" descr="Schlosserei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375" y="2636838"/>
            <a:ext cx="5257800" cy="3941762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7" name="Picture 2" descr="S:\SozialMarie2008\Bilder Preisträger 2008\02-022-SBS Small Business Starter\Bilder\Bauho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989138"/>
            <a:ext cx="3457575" cy="2735262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</p:spTree>
  </p:cSld>
  <p:clrMapOvr>
    <a:masterClrMapping/>
  </p:clrMapOvr>
  <p:transition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feld 5"/>
          <p:cNvSpPr txBox="1">
            <a:spLocks noChangeArrowheads="1"/>
          </p:cNvSpPr>
          <p:nvPr/>
        </p:nvSpPr>
        <p:spPr bwMode="auto">
          <a:xfrm>
            <a:off x="4140200" y="549275"/>
            <a:ext cx="46799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AT" sz="1600" b="1">
                <a:solidFill>
                  <a:srgbClr val="005194"/>
                </a:solidFill>
              </a:rPr>
              <a:t>Roma Help Roma </a:t>
            </a:r>
          </a:p>
          <a:p>
            <a:pPr eaLnBrk="1" hangingPunct="1"/>
            <a:r>
              <a:rPr lang="de-AT" sz="1400" i="1">
                <a:solidFill>
                  <a:srgbClr val="005194"/>
                </a:solidFill>
              </a:rPr>
              <a:t>Hungary</a:t>
            </a:r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4211638" y="1268413"/>
            <a:ext cx="4681537" cy="1931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Roma mediate between teachers, pupils and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</a:b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communities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create role models for Roma and non-Roma</a:t>
            </a:r>
          </a:p>
          <a:p>
            <a:pPr marL="85725" indent="-857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Successfully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combines education, work and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intercultural</a:t>
            </a: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</a:br>
            <a:r>
              <a:rPr lang="de-AT" sz="1400" dirty="0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400" dirty="0" err="1">
                <a:solidFill>
                  <a:srgbClr val="005194"/>
                </a:solidFill>
                <a:latin typeface="Arial" pitchFamily="34" charset="0"/>
                <a:cs typeface="Arial" pitchFamily="34" charset="0"/>
              </a:rPr>
              <a:t>dialogue</a:t>
            </a:r>
            <a:endParaRPr lang="de-DE" sz="1400" dirty="0">
              <a:solidFill>
                <a:srgbClr val="005194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 fontAlgn="auto">
              <a:spcBef>
                <a:spcPts val="425"/>
              </a:spcBef>
              <a:spcAft>
                <a:spcPts val="0"/>
              </a:spcAft>
              <a:defRPr/>
            </a:pPr>
            <a:endParaRPr lang="en-US" sz="1600" dirty="0">
              <a:sym typeface="Arial" charset="0"/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7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17" name="Textfeld 13"/>
          <p:cNvSpPr txBox="1">
            <a:spLocks noChangeArrowheads="1"/>
          </p:cNvSpPr>
          <p:nvPr/>
        </p:nvSpPr>
        <p:spPr bwMode="auto">
          <a:xfrm>
            <a:off x="2411413" y="549275"/>
            <a:ext cx="17287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ts val="1800"/>
              </a:lnSpc>
            </a:pPr>
            <a:r>
              <a:rPr lang="en-US" sz="1400" b="1">
                <a:solidFill>
                  <a:srgbClr val="76B700"/>
                </a:solidFill>
                <a:sym typeface="Arial" charset="0"/>
              </a:rPr>
              <a:t>3</a:t>
            </a:r>
            <a:r>
              <a:rPr lang="en-US" sz="1400" b="1" baseline="30000">
                <a:solidFill>
                  <a:srgbClr val="76B700"/>
                </a:solidFill>
                <a:sym typeface="Arial" charset="0"/>
              </a:rPr>
              <a:t>rd</a:t>
            </a:r>
            <a:r>
              <a:rPr lang="de-DE" sz="1400" b="1">
                <a:solidFill>
                  <a:srgbClr val="76B700"/>
                </a:solidFill>
              </a:rPr>
              <a:t> prize</a:t>
            </a:r>
          </a:p>
          <a:p>
            <a:pPr algn="r" eaLnBrk="1" hangingPunct="1">
              <a:lnSpc>
                <a:spcPts val="1800"/>
              </a:lnSpc>
            </a:pPr>
            <a:r>
              <a:rPr lang="de-DE" sz="1400" b="1">
                <a:solidFill>
                  <a:srgbClr val="76B700"/>
                </a:solidFill>
              </a:rPr>
              <a:t>2008</a:t>
            </a:r>
          </a:p>
        </p:txBody>
      </p:sp>
      <p:pic>
        <p:nvPicPr>
          <p:cNvPr id="11" name="Picture 3" descr="S:\SozialMarie2008\Bilder Preisträger 2008\03-132-Roma help Roma\Fotos-RomaHelpRomaPetra 25+260308\P326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2997200"/>
            <a:ext cx="5184775" cy="3455988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8" name="Picture 2" descr="S:\SozialMarie2008\Bilder Preisträger 2008\03-132-Roma help Roma\Karin\isko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984375"/>
            <a:ext cx="3744913" cy="2668588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srgbClr val="333333">
                <a:alpha val="40000"/>
              </a:srgbClr>
            </a:outerShdw>
          </a:effectLst>
        </p:spPr>
      </p:pic>
    </p:spTree>
  </p:cSld>
  <p:clrMapOvr>
    <a:masterClrMapping/>
  </p:clrMapOvr>
  <p:transition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9525">
          <a:solidFill>
            <a:srgbClr val="005194"/>
          </a:solidFill>
          <a:prstDash val="sys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680</Words>
  <Application>Microsoft Office PowerPoint</Application>
  <PresentationFormat>Předvádění na obrazovce (4:3)</PresentationFormat>
  <Paragraphs>256</Paragraphs>
  <Slides>21</Slides>
  <Notes>21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Larissa-Design</vt:lpstr>
      <vt:lpstr>www.sozialmarie.org sozialmarie@sozialmarie.org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se</dc:creator>
  <cp:lastModifiedBy>VSEM</cp:lastModifiedBy>
  <cp:revision>239</cp:revision>
  <dcterms:created xsi:type="dcterms:W3CDTF">2011-08-03T10:18:54Z</dcterms:created>
  <dcterms:modified xsi:type="dcterms:W3CDTF">2013-01-31T08:06:29Z</dcterms:modified>
</cp:coreProperties>
</file>