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60" r:id="rId2"/>
    <p:sldId id="261" r:id="rId3"/>
    <p:sldId id="273" r:id="rId4"/>
    <p:sldId id="274" r:id="rId5"/>
    <p:sldId id="262" r:id="rId6"/>
    <p:sldId id="275" r:id="rId7"/>
    <p:sldId id="263" r:id="rId8"/>
    <p:sldId id="264" r:id="rId9"/>
    <p:sldId id="272" r:id="rId10"/>
    <p:sldId id="266" r:id="rId11"/>
    <p:sldId id="270" r:id="rId12"/>
    <p:sldId id="265" r:id="rId13"/>
    <p:sldId id="276" r:id="rId14"/>
    <p:sldId id="280" r:id="rId15"/>
    <p:sldId id="277" r:id="rId16"/>
    <p:sldId id="278" r:id="rId17"/>
    <p:sldId id="267" r:id="rId18"/>
    <p:sldId id="283" r:id="rId19"/>
    <p:sldId id="268" r:id="rId20"/>
    <p:sldId id="279" r:id="rId21"/>
    <p:sldId id="281" r:id="rId22"/>
  </p:sldIdLst>
  <p:sldSz cx="9144000" cy="6858000" type="screen4x3"/>
  <p:notesSz cx="6794500" cy="99314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81" autoAdjust="0"/>
  </p:normalViewPr>
  <p:slideViewPr>
    <p:cSldViewPr>
      <p:cViewPr varScale="1">
        <p:scale>
          <a:sx n="71" d="100"/>
          <a:sy n="71" d="100"/>
        </p:scale>
        <p:origin x="10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0E2A32-EBA1-428F-BE3C-F7128F37EEB8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3C8F3A0-EB0C-4671-A015-E29054DE4E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2BDC4D-EDF5-4887-ABF8-754DFDA05B6D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BE7294-5D97-493D-A905-B51F59A68D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22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BB2FF4-98F4-4C7B-8636-6A96A7F00364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5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10FA11-D0CA-4771-93EB-166D368928FB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7418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F1F440-BDF6-4BC9-BAD8-3221EE73543B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6727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3201-4BB1-4479-A8C8-76F0748B5204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F4E13-13E5-4C10-AAB9-646FE6E3C1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69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BD80-39FC-46E2-B48D-E8011836E668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3DF04-DF36-4244-AD27-99D6EB4F44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46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08F3E-3481-4834-8431-F8FFE90DC80F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70F9-39C1-40DF-9F2F-5CDAECD0B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60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98964-95D9-46D8-91FE-5C1C0C0A4912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55FB-5CA0-4F24-95E4-D2F18DA1A4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5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AF90D-5ABF-45C5-94D2-B038C3E4F2F9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AD9DE-8264-4516-A9C7-943AB176C9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1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251-9618-4C76-902C-FB5124831986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CD-FFFA-41BD-B63C-452BA5DF3F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42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7A662-A2E5-4B06-8A64-5B9DCAB41E3C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C67C-DDB4-4D06-A1DF-4A74B624C9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26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68DF-2AFA-44A4-9730-67677A3CCE7A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2191-A18B-4739-AF1F-71D442347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69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A65A5-5E5F-41AC-BEBD-F4E410406207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AC5C-C8F8-4DA6-B0DB-41B4FEDF73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84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DB63-A844-4CE5-B4CE-DC01C7D54949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DA8DF-CC9D-40CA-AB25-FA4497DC19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0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0F807-05CB-4223-AA51-C01D1CFC808A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47571-A47F-41D1-B991-FA535B7DA8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09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E7215F-82AE-4AAD-B566-FFF900BD9AFA}" type="datetimeFigureOut">
              <a:rPr lang="cs-CZ"/>
              <a:pPr>
                <a:defRPr/>
              </a:pPr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A9A9A"/>
                </a:solidFill>
                <a:latin typeface="DINCE-Regular" pitchFamily="2" charset="0"/>
              </a:defRPr>
            </a:lvl1pPr>
          </a:lstStyle>
          <a:p>
            <a:pPr>
              <a:defRPr/>
            </a:pPr>
            <a:fld id="{53E720D0-652A-4EFD-BEE6-E131230A8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vsem.cz/studijni-formular.html?form=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sem.cz/studijni-formular.html?form=4" TargetMode="External"/><Relationship Id="rId2" Type="http://schemas.openxmlformats.org/officeDocument/2006/relationships/hyperlink" Target="http://www.vsem.cz/data/data/vsem-zahranici/Erasmus_Zadost_vzor_1314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rasmusplusols.e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rasmusplus.cz/cz/mobilita-osob-vysokoskolske-vzdelavani/pro-studenty/" TargetMode="External"/><Relationship Id="rId2" Type="http://schemas.openxmlformats.org/officeDocument/2006/relationships/hyperlink" Target="http://www.vsem.cz/erasmus-evropa-e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erasmusintern.org/" TargetMode="External"/><Relationship Id="rId4" Type="http://schemas.openxmlformats.org/officeDocument/2006/relationships/hyperlink" Target="http://erasmus-databaze.naep.cz/modules/erasmus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dela.kozelkova@vsem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31913" y="1989138"/>
            <a:ext cx="6553200" cy="10668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000066"/>
                </a:solidFill>
              </a:rPr>
              <a:t/>
            </a:r>
            <a:br>
              <a:rPr lang="cs-CZ" altLang="cs-CZ" b="1" dirty="0" smtClean="0">
                <a:solidFill>
                  <a:srgbClr val="000066"/>
                </a:solidFill>
              </a:rPr>
            </a:br>
            <a:r>
              <a:rPr lang="cs-CZ" altLang="cs-CZ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Informační schůzka k programu</a:t>
            </a:r>
            <a:r>
              <a:rPr lang="cs-CZ" altLang="cs-CZ" b="1" dirty="0" smtClean="0">
                <a:solidFill>
                  <a:srgbClr val="000066"/>
                </a:solidFill>
              </a:rPr>
              <a:t/>
            </a:r>
            <a:br>
              <a:rPr lang="cs-CZ" altLang="cs-CZ" b="1" dirty="0" smtClean="0">
                <a:solidFill>
                  <a:srgbClr val="000066"/>
                </a:solidFill>
              </a:rPr>
            </a:br>
            <a:endParaRPr lang="cs-CZ" altLang="cs-CZ" b="1" dirty="0" smtClean="0">
              <a:solidFill>
                <a:srgbClr val="000066"/>
              </a:solidFill>
            </a:endParaRPr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355975"/>
            <a:ext cx="5220000" cy="232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115888"/>
            <a:ext cx="1403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accent5"/>
                </a:solidFill>
              </a:rPr>
              <a:t>Erasmus+ termíny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b="1" dirty="0" smtClean="0"/>
          </a:p>
          <a:p>
            <a:r>
              <a:rPr lang="cs-CZ" altLang="cs-CZ" b="1" dirty="0" smtClean="0"/>
              <a:t>05.04.2018</a:t>
            </a:r>
            <a:r>
              <a:rPr lang="cs-CZ" altLang="cs-CZ" dirty="0" smtClean="0"/>
              <a:t> (termín podání žádosti pro období pobytu - podzimní semestr/trimestr nebo celý akademický rok)</a:t>
            </a:r>
          </a:p>
          <a:p>
            <a:pPr marL="0" indent="0">
              <a:buNone/>
            </a:pPr>
            <a:endParaRPr lang="cs-CZ" altLang="cs-CZ" dirty="0" smtClean="0"/>
          </a:p>
        </p:txBody>
      </p:sp>
      <p:pic>
        <p:nvPicPr>
          <p:cNvPr id="16388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44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914400" y="436563"/>
            <a:ext cx="8229600" cy="1143000"/>
          </a:xfrm>
        </p:spPr>
        <p:txBody>
          <a:bodyPr/>
          <a:lstStyle/>
          <a:p>
            <a:r>
              <a:rPr lang="cs-CZ" altLang="cs-CZ" sz="4200" b="1" dirty="0" smtClean="0">
                <a:solidFill>
                  <a:schemeClr val="accent5"/>
                </a:solidFill>
              </a:rPr>
              <a:t>Erasmus+ výběrové řízení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r>
              <a:rPr lang="cs-CZ" altLang="cs-CZ" dirty="0" smtClean="0"/>
              <a:t>1. kolo – podání žádosti (do </a:t>
            </a:r>
            <a:r>
              <a:rPr lang="cs-CZ" altLang="cs-CZ" b="1" dirty="0" smtClean="0"/>
              <a:t>05.04.2018</a:t>
            </a:r>
            <a:r>
              <a:rPr lang="cs-CZ" altLang="cs-CZ" dirty="0" smtClean="0"/>
              <a:t>)</a:t>
            </a:r>
          </a:p>
          <a:p>
            <a:pPr marL="0" indent="0">
              <a:buNone/>
            </a:pPr>
            <a:r>
              <a:rPr lang="cs-CZ" altLang="cs-CZ" sz="2400" dirty="0" smtClean="0">
                <a:sym typeface="Wingdings" panose="05000000000000000000" pitchFamily="2" charset="2"/>
              </a:rPr>
              <a:t></a:t>
            </a:r>
            <a:r>
              <a:rPr lang="en-US" altLang="cs-CZ" sz="2400" dirty="0" smtClean="0">
                <a:sym typeface="Wingdings" panose="05000000000000000000" pitchFamily="2" charset="2"/>
              </a:rPr>
              <a:t> </a:t>
            </a:r>
            <a:r>
              <a:rPr lang="cs-CZ" altLang="cs-CZ" sz="2400" b="1" dirty="0" smtClean="0"/>
              <a:t>Osobně </a:t>
            </a:r>
            <a:r>
              <a:rPr lang="cs-CZ" altLang="cs-CZ" sz="2400" dirty="0" smtClean="0"/>
              <a:t>nebo</a:t>
            </a:r>
            <a:r>
              <a:rPr lang="cs-CZ" altLang="cs-CZ" sz="2400" b="1" dirty="0" smtClean="0"/>
              <a:t> poštou</a:t>
            </a:r>
            <a:r>
              <a:rPr lang="cs-CZ" altLang="cs-CZ" sz="2400" dirty="0" smtClean="0"/>
              <a:t> na IPC </a:t>
            </a:r>
            <a:r>
              <a:rPr lang="en-US" altLang="cs-CZ" sz="2400" dirty="0" smtClean="0"/>
              <a:t>&amp; </a:t>
            </a:r>
            <a:r>
              <a:rPr lang="cs-CZ" altLang="cs-CZ" sz="2400" b="1" dirty="0" smtClean="0"/>
              <a:t>Elektronicky</a:t>
            </a:r>
            <a:r>
              <a:rPr lang="cs-CZ" altLang="cs-CZ" sz="2400" dirty="0" smtClean="0"/>
              <a:t>     prostřednictvím </a:t>
            </a:r>
            <a:br>
              <a:rPr lang="cs-CZ" altLang="cs-CZ" sz="2400" dirty="0" smtClean="0"/>
            </a:br>
            <a:r>
              <a:rPr lang="en-US" altLang="cs-CZ" sz="2400" dirty="0" smtClean="0"/>
              <a:t>    </a:t>
            </a:r>
            <a:r>
              <a:rPr lang="cs-CZ" altLang="cs-CZ" sz="2400" i="1" dirty="0" smtClean="0">
                <a:hlinkClick r:id="rId2"/>
              </a:rPr>
              <a:t>SIS VŠEM/Studijní formuláře/Stipendia/Erasmus</a:t>
            </a:r>
            <a:endParaRPr lang="cs-CZ" altLang="cs-CZ" sz="2400" i="1" dirty="0" smtClean="0"/>
          </a:p>
          <a:p>
            <a:r>
              <a:rPr lang="cs-CZ" altLang="cs-CZ" dirty="0" smtClean="0"/>
              <a:t>2. kolo – ústní pohovor (</a:t>
            </a:r>
            <a:r>
              <a:rPr lang="cs-CZ" altLang="cs-CZ" b="1" dirty="0" smtClean="0"/>
              <a:t>12.04.2018</a:t>
            </a:r>
            <a:r>
              <a:rPr lang="cs-CZ" altLang="cs-CZ" dirty="0" smtClean="0"/>
              <a:t>)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cs-CZ" altLang="cs-CZ" dirty="0" smtClean="0"/>
              <a:t>Součástí pohovoru je testování jazykových dovedností studenta formou dialogu na zadané téma.</a:t>
            </a:r>
          </a:p>
          <a:p>
            <a:r>
              <a:rPr lang="cs-CZ" altLang="cs-CZ" dirty="0" smtClean="0"/>
              <a:t>3. kolo – vyhlášení výsledků</a:t>
            </a:r>
            <a:r>
              <a:rPr lang="en-US" altLang="cs-CZ" dirty="0" smtClean="0"/>
              <a:t> 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(do 7 pracovních dnů od pohovoru)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  <p:pic>
        <p:nvPicPr>
          <p:cNvPr id="17412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438"/>
            <a:ext cx="14033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952500" y="742950"/>
            <a:ext cx="8229600" cy="792163"/>
          </a:xfrm>
        </p:spPr>
        <p:txBody>
          <a:bodyPr/>
          <a:lstStyle/>
          <a:p>
            <a:r>
              <a:rPr lang="cs-CZ" altLang="cs-CZ" sz="4200" b="1" dirty="0" smtClean="0">
                <a:solidFill>
                  <a:schemeClr val="accent5"/>
                </a:solidFill>
              </a:rPr>
              <a:t>Erasmus+ výběrové řízení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 dirty="0" smtClean="0"/>
              <a:t>Počty mobilit jsou každoročně omezeny počtem bilaterálních smluv, které byly pro daný akademický rok uzavřeny s partnerskými univerzitami a plánem mobilit schváleným Národní agenturou pro evropské vzdělávací programy.</a:t>
            </a:r>
          </a:p>
          <a:p>
            <a:r>
              <a:rPr lang="cs-CZ" altLang="cs-CZ" sz="2600" dirty="0" smtClean="0"/>
              <a:t>Podmínkou pro zařazení do výběrového řízení je zaslání </a:t>
            </a:r>
            <a:r>
              <a:rPr lang="cs-CZ" altLang="cs-CZ" sz="2600" b="1" dirty="0" smtClean="0"/>
              <a:t>podepsané</a:t>
            </a:r>
            <a:r>
              <a:rPr lang="cs-CZ" altLang="cs-CZ" sz="2600" dirty="0" smtClean="0"/>
              <a:t> </a:t>
            </a:r>
            <a:r>
              <a:rPr lang="cs-CZ" altLang="cs-CZ" sz="2600" dirty="0" smtClean="0">
                <a:hlinkClick r:id="rId2" tooltip="Žádost o studijní pobyt Erasmus"/>
              </a:rPr>
              <a:t>žádosti (formát doc)</a:t>
            </a:r>
            <a:r>
              <a:rPr lang="cs-CZ" altLang="cs-CZ" sz="2600" dirty="0" smtClean="0"/>
              <a:t> prostřednictvím </a:t>
            </a:r>
          </a:p>
          <a:p>
            <a:r>
              <a:rPr lang="cs-CZ" altLang="cs-CZ" sz="2600" i="1" dirty="0" smtClean="0">
                <a:hlinkClick r:id="rId3"/>
              </a:rPr>
              <a:t>SIS VŠEM/Studijní formuláře/Stipendia/Erasmus</a:t>
            </a:r>
            <a:r>
              <a:rPr lang="cs-CZ" altLang="cs-CZ" sz="2600" i="1" dirty="0" smtClean="0"/>
              <a:t> </a:t>
            </a:r>
          </a:p>
          <a:p>
            <a:pPr marL="0" indent="0">
              <a:buNone/>
            </a:pPr>
            <a:r>
              <a:rPr lang="cs-CZ" altLang="cs-CZ" sz="2600" dirty="0"/>
              <a:t> </a:t>
            </a:r>
            <a:r>
              <a:rPr lang="cs-CZ" altLang="cs-CZ" sz="2600" dirty="0" smtClean="0"/>
              <a:t>   a </a:t>
            </a:r>
            <a:r>
              <a:rPr lang="cs-CZ" altLang="cs-CZ" sz="2600" b="1" dirty="0" smtClean="0"/>
              <a:t>v tištěné formě </a:t>
            </a:r>
            <a:r>
              <a:rPr lang="cs-CZ" altLang="cs-CZ" sz="2600" dirty="0" smtClean="0"/>
              <a:t>(poštou nebo osobně). </a:t>
            </a:r>
          </a:p>
          <a:p>
            <a:endParaRPr lang="cs-CZ" altLang="cs-CZ" dirty="0" smtClean="0"/>
          </a:p>
        </p:txBody>
      </p:sp>
      <p:pic>
        <p:nvPicPr>
          <p:cNvPr id="18436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8263"/>
            <a:ext cx="14033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tx2"/>
                </a:solidFill>
              </a:rPr>
              <a:t>Před odjezdem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88887" y="1677988"/>
            <a:ext cx="8229600" cy="4525963"/>
          </a:xfrm>
        </p:spPr>
        <p:txBody>
          <a:bodyPr/>
          <a:lstStyle/>
          <a:p>
            <a:r>
              <a:rPr lang="cs-CZ" altLang="cs-CZ" sz="2600" dirty="0" smtClean="0"/>
              <a:t>Úspěšní studenti musí před výjezdem do zahraničí vyplnit:</a:t>
            </a:r>
          </a:p>
          <a:p>
            <a:pPr marL="514350" indent="-514350">
              <a:buFont typeface="+mj-lt"/>
              <a:buAutoNum type="arabicParenR"/>
            </a:pPr>
            <a:r>
              <a:rPr lang="cs-CZ" altLang="cs-CZ" sz="2600" b="1" u="sng" dirty="0"/>
              <a:t>P</a:t>
            </a:r>
            <a:r>
              <a:rPr lang="cs-CZ" altLang="cs-CZ" sz="2600" b="1" u="sng" dirty="0" smtClean="0"/>
              <a:t>řihlášku </a:t>
            </a:r>
            <a:r>
              <a:rPr lang="cs-CZ" altLang="cs-CZ" sz="2600" b="1" u="sng" dirty="0"/>
              <a:t>na zahraniční školu </a:t>
            </a:r>
            <a:endParaRPr lang="cs-CZ" altLang="cs-CZ" sz="2600" dirty="0"/>
          </a:p>
          <a:p>
            <a:pPr marL="514350" indent="-514350">
              <a:buFont typeface="+mj-lt"/>
              <a:buAutoNum type="arabicParenR"/>
            </a:pPr>
            <a:r>
              <a:rPr lang="cs-CZ" altLang="cs-CZ" sz="2600" b="1" u="sng" dirty="0" smtClean="0"/>
              <a:t>Studijní smlouvu</a:t>
            </a:r>
            <a:r>
              <a:rPr lang="cs-CZ" altLang="cs-CZ" sz="2600" b="1" dirty="0" smtClean="0"/>
              <a:t> (</a:t>
            </a:r>
            <a:r>
              <a:rPr lang="cs-CZ" altLang="cs-CZ" sz="2600" b="1" dirty="0" err="1" smtClean="0"/>
              <a:t>Learning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Agreement</a:t>
            </a:r>
            <a:r>
              <a:rPr lang="cs-CZ" altLang="cs-CZ" sz="2600" b="1" dirty="0" smtClean="0"/>
              <a:t>)</a:t>
            </a:r>
            <a:r>
              <a:rPr lang="cs-CZ" altLang="cs-CZ" sz="2600" dirty="0" smtClean="0"/>
              <a:t>, která stanovuje studijní plán včetně počtu kreditů </a:t>
            </a:r>
          </a:p>
          <a:p>
            <a:pPr marL="0" indent="0">
              <a:buNone/>
            </a:pPr>
            <a:r>
              <a:rPr lang="cs-CZ" altLang="cs-CZ" sz="2600" dirty="0" smtClean="0">
                <a:sym typeface="Wingdings" panose="05000000000000000000" pitchFamily="2" charset="2"/>
              </a:rPr>
              <a:t></a:t>
            </a:r>
            <a:r>
              <a:rPr lang="cs-CZ" altLang="cs-CZ" sz="2400" dirty="0">
                <a:sym typeface="Wingdings" panose="05000000000000000000" pitchFamily="2" charset="2"/>
              </a:rPr>
              <a:t>nutno </a:t>
            </a:r>
            <a:r>
              <a:rPr lang="cs-CZ" altLang="cs-CZ" sz="2400" dirty="0" smtClean="0"/>
              <a:t>získat stanovené minimální množství kreditů (20 ECTS/trimestr; 30 ECTS/semestr)</a:t>
            </a:r>
          </a:p>
          <a:p>
            <a:r>
              <a:rPr lang="cs-CZ" altLang="cs-CZ" sz="2600" dirty="0" smtClean="0"/>
              <a:t>Po přijetí ke studiu na zahraniční instituci student podepíše </a:t>
            </a:r>
            <a:r>
              <a:rPr lang="cs-CZ" altLang="cs-CZ" sz="2600" b="1" u="sng" dirty="0"/>
              <a:t>F</a:t>
            </a:r>
            <a:r>
              <a:rPr lang="cs-CZ" altLang="cs-CZ" sz="2600" b="1" u="sng" dirty="0" smtClean="0"/>
              <a:t>inanční dohodu</a:t>
            </a:r>
            <a:r>
              <a:rPr lang="cs-CZ" altLang="cs-CZ" sz="2600" dirty="0" smtClean="0"/>
              <a:t>, na základě které mu je vyplaceno stipendium. </a:t>
            </a:r>
          </a:p>
        </p:txBody>
      </p:sp>
      <p:pic>
        <p:nvPicPr>
          <p:cNvPr id="19460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44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smtClean="0">
                <a:solidFill>
                  <a:schemeClr val="tx2"/>
                </a:solidFill>
              </a:rPr>
              <a:t>Online jazyková podpora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 smtClean="0"/>
          </a:p>
          <a:p>
            <a:r>
              <a:rPr lang="cs-CZ" altLang="cs-CZ" sz="2100" dirty="0" smtClean="0"/>
              <a:t>Umožňuje účastníkům mobilit posoudit své jazykové schopnosti.</a:t>
            </a:r>
          </a:p>
          <a:p>
            <a:r>
              <a:rPr lang="cs-CZ" altLang="cs-CZ" sz="2100" dirty="0"/>
              <a:t>P</a:t>
            </a:r>
            <a:r>
              <a:rPr lang="cs-CZ" altLang="cs-CZ" sz="2100" dirty="0" smtClean="0"/>
              <a:t>latí pro mobility, jejichž hlavním výukovým jazykem je angličtina, němčina, francouzština, španělština, italština a nizozemština.</a:t>
            </a:r>
            <a:r>
              <a:rPr lang="cs-CZ" altLang="cs-CZ" sz="2100" b="1" dirty="0"/>
              <a:t/>
            </a:r>
            <a:br>
              <a:rPr lang="cs-CZ" altLang="cs-CZ" sz="2100" b="1" dirty="0"/>
            </a:br>
            <a:endParaRPr lang="cs-CZ" altLang="cs-CZ" sz="2100" b="1" dirty="0"/>
          </a:p>
          <a:p>
            <a:r>
              <a:rPr lang="cs-CZ" altLang="cs-CZ" sz="2100" dirty="0" smtClean="0"/>
              <a:t>Stanovuje povinnost studenta účastnit se online jazykového testování </a:t>
            </a:r>
            <a:r>
              <a:rPr lang="cs-CZ" altLang="cs-CZ" sz="2100" b="1" dirty="0" smtClean="0"/>
              <a:t>PŘED </a:t>
            </a:r>
            <a:r>
              <a:rPr lang="cs-CZ" altLang="cs-CZ" sz="2100" dirty="0" smtClean="0"/>
              <a:t>zahájením a </a:t>
            </a:r>
            <a:r>
              <a:rPr lang="cs-CZ" altLang="cs-CZ" sz="2100" b="1" dirty="0" smtClean="0"/>
              <a:t>PO</a:t>
            </a:r>
            <a:r>
              <a:rPr lang="cs-CZ" altLang="cs-CZ" sz="2100" dirty="0" smtClean="0"/>
              <a:t> ukončení mobility</a:t>
            </a:r>
          </a:p>
          <a:p>
            <a:r>
              <a:rPr lang="cs-CZ" altLang="cs-CZ" sz="2100" dirty="0" smtClean="0"/>
              <a:t>Na základě výsledků jazykového testování může být studentovi přidělena licence pro účast v online jazykovém kurzu, pokud student licenci přijme, je jeho povinností kurz dokončit</a:t>
            </a:r>
          </a:p>
          <a:p>
            <a:r>
              <a:rPr lang="cs-CZ" altLang="cs-CZ" sz="2100" dirty="0" smtClean="0"/>
              <a:t>Více informací na </a:t>
            </a:r>
            <a:r>
              <a:rPr lang="cs-CZ" altLang="cs-CZ" sz="2100" dirty="0" smtClean="0">
                <a:hlinkClick r:id="rId2"/>
              </a:rPr>
              <a:t>http://erasmusplusols.eu/</a:t>
            </a:r>
            <a:endParaRPr lang="cs-CZ" altLang="cs-CZ" sz="2100" dirty="0" smtClean="0"/>
          </a:p>
          <a:p>
            <a:endParaRPr lang="cs-CZ" altLang="cs-CZ" sz="1800" dirty="0" smtClean="0"/>
          </a:p>
        </p:txBody>
      </p:sp>
      <p:pic>
        <p:nvPicPr>
          <p:cNvPr id="2048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44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755576" y="677862"/>
            <a:ext cx="8229600" cy="792163"/>
          </a:xfrm>
        </p:spPr>
        <p:txBody>
          <a:bodyPr/>
          <a:lstStyle/>
          <a:p>
            <a:r>
              <a:rPr lang="cs-CZ" altLang="cs-CZ" b="1" dirty="0" smtClean="0">
                <a:solidFill>
                  <a:schemeClr val="tx2"/>
                </a:solidFill>
              </a:rPr>
              <a:t>Během pobytu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sz="2800" dirty="0" smtClean="0"/>
          </a:p>
          <a:p>
            <a:pPr>
              <a:lnSpc>
                <a:spcPct val="90000"/>
              </a:lnSpc>
            </a:pPr>
            <a:r>
              <a:rPr lang="cs-CZ" altLang="cs-CZ" sz="2600" dirty="0" smtClean="0"/>
              <a:t> </a:t>
            </a:r>
            <a:r>
              <a:rPr lang="cs-CZ" altLang="cs-CZ" sz="2600" b="1" u="sng" dirty="0" smtClean="0"/>
              <a:t>Zápis ke studiu</a:t>
            </a:r>
            <a:r>
              <a:rPr lang="cs-CZ" altLang="cs-CZ" sz="2600" dirty="0" smtClean="0"/>
              <a:t> (oddělení pro program Erasmus)</a:t>
            </a:r>
          </a:p>
          <a:p>
            <a:pPr>
              <a:lnSpc>
                <a:spcPct val="90000"/>
              </a:lnSpc>
            </a:pPr>
            <a:r>
              <a:rPr lang="cs-CZ" altLang="cs-CZ" sz="2600" dirty="0" smtClean="0"/>
              <a:t> </a:t>
            </a:r>
            <a:r>
              <a:rPr lang="cs-CZ" altLang="cs-CZ" sz="2600" b="1" u="sng" dirty="0" smtClean="0"/>
              <a:t>Změna studijní smlouvy</a:t>
            </a:r>
            <a:r>
              <a:rPr lang="cs-CZ" altLang="cs-CZ" sz="2600" dirty="0" smtClean="0"/>
              <a:t>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altLang="cs-CZ" sz="2400" dirty="0" smtClean="0">
                <a:sym typeface="Wingdings" panose="05000000000000000000" pitchFamily="2" charset="2"/>
              </a:rPr>
              <a:t></a:t>
            </a:r>
            <a:r>
              <a:rPr lang="cs-CZ" altLang="cs-CZ" sz="2400" dirty="0" smtClean="0"/>
              <a:t> povinnost schválení přijímající institucí i VŠEM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altLang="cs-CZ" sz="2400" dirty="0" smtClean="0">
                <a:sym typeface="Wingdings" panose="05000000000000000000" pitchFamily="2" charset="2"/>
              </a:rPr>
              <a:t></a:t>
            </a:r>
            <a:r>
              <a:rPr lang="cs-CZ" altLang="cs-CZ" sz="2400" dirty="0" smtClean="0"/>
              <a:t> do 1 měsíce od nástupu na zahraniční univerzitu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 </a:t>
            </a:r>
            <a:r>
              <a:rPr lang="cs-CZ" altLang="cs-CZ" sz="2600" b="1" u="sng" dirty="0" smtClean="0"/>
              <a:t>Změna délky pobytu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altLang="cs-CZ" sz="2400" dirty="0" smtClean="0">
                <a:sym typeface="Wingdings" panose="05000000000000000000" pitchFamily="2" charset="2"/>
              </a:rPr>
              <a:t> </a:t>
            </a:r>
            <a:r>
              <a:rPr lang="cs-CZ" altLang="cs-CZ" sz="2400" dirty="0" smtClean="0"/>
              <a:t>Minimálně 1 měsíc před vypršením doby platnosti  stávající Účastnické smlouvy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altLang="cs-CZ" sz="2400" dirty="0" smtClean="0">
                <a:sym typeface="Wingdings" panose="05000000000000000000" pitchFamily="2" charset="2"/>
              </a:rPr>
              <a:t> </a:t>
            </a:r>
            <a:r>
              <a:rPr lang="cs-CZ" altLang="cs-CZ" sz="2400" dirty="0" smtClean="0"/>
              <a:t>Povinnost schválení přijímací institucí i VŠEM</a:t>
            </a:r>
          </a:p>
        </p:txBody>
      </p:sp>
      <p:pic>
        <p:nvPicPr>
          <p:cNvPr id="21508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8263"/>
            <a:ext cx="14033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-180975" y="549275"/>
            <a:ext cx="8229600" cy="792163"/>
          </a:xfrm>
        </p:spPr>
        <p:txBody>
          <a:bodyPr/>
          <a:lstStyle/>
          <a:p>
            <a:r>
              <a:rPr lang="cs-CZ" altLang="cs-CZ" b="1" dirty="0" smtClean="0">
                <a:solidFill>
                  <a:schemeClr val="tx2"/>
                </a:solidFill>
              </a:rPr>
              <a:t>	Po návratu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sz="2800" b="1" dirty="0" smtClean="0"/>
          </a:p>
          <a:p>
            <a:pPr>
              <a:lnSpc>
                <a:spcPct val="90000"/>
              </a:lnSpc>
            </a:pPr>
            <a:r>
              <a:rPr lang="cs-CZ" altLang="cs-CZ" sz="2600" b="1" u="sng" dirty="0" err="1" smtClean="0"/>
              <a:t>Transcript</a:t>
            </a:r>
            <a:r>
              <a:rPr lang="cs-CZ" altLang="cs-CZ" sz="2600" b="1" u="sng" dirty="0" smtClean="0"/>
              <a:t> of </a:t>
            </a:r>
            <a:r>
              <a:rPr lang="cs-CZ" altLang="cs-CZ" sz="2600" b="1" u="sng" dirty="0" err="1" smtClean="0"/>
              <a:t>Records</a:t>
            </a:r>
            <a:r>
              <a:rPr lang="cs-CZ" altLang="cs-CZ" sz="2600" b="1" dirty="0" smtClean="0"/>
              <a:t> </a:t>
            </a:r>
            <a:r>
              <a:rPr lang="cs-CZ" altLang="cs-CZ" sz="2600" dirty="0" smtClean="0"/>
              <a:t>potvrzený zahraniční univerzitou</a:t>
            </a:r>
          </a:p>
          <a:p>
            <a:pPr>
              <a:lnSpc>
                <a:spcPct val="90000"/>
              </a:lnSpc>
            </a:pPr>
            <a:r>
              <a:rPr lang="cs-CZ" altLang="cs-CZ" sz="2600" b="1" u="sng" dirty="0" err="1" smtClean="0"/>
              <a:t>Certificate</a:t>
            </a:r>
            <a:r>
              <a:rPr lang="cs-CZ" altLang="cs-CZ" sz="2600" b="1" u="sng" dirty="0" smtClean="0"/>
              <a:t> of </a:t>
            </a:r>
            <a:r>
              <a:rPr lang="cs-CZ" altLang="cs-CZ" sz="2600" b="1" u="sng" dirty="0" err="1" smtClean="0"/>
              <a:t>Attendance</a:t>
            </a:r>
            <a:r>
              <a:rPr lang="cs-CZ" altLang="cs-CZ" sz="2600" dirty="0" smtClean="0"/>
              <a:t> – potvrzení o délce pobytu</a:t>
            </a:r>
            <a:endParaRPr lang="cs-CZ" altLang="cs-CZ" sz="2600" u="sng" dirty="0" smtClean="0"/>
          </a:p>
          <a:p>
            <a:pPr>
              <a:lnSpc>
                <a:spcPct val="90000"/>
              </a:lnSpc>
            </a:pPr>
            <a:r>
              <a:rPr lang="cs-CZ" altLang="cs-CZ" sz="2600" b="1" dirty="0" smtClean="0"/>
              <a:t> </a:t>
            </a:r>
            <a:r>
              <a:rPr lang="cs-CZ" altLang="cs-CZ" sz="2600" b="1" u="sng" dirty="0" smtClean="0"/>
              <a:t>Závěrečná zpráva</a:t>
            </a:r>
            <a:r>
              <a:rPr lang="cs-CZ" altLang="cs-CZ" sz="2600" b="1" dirty="0" smtClean="0"/>
              <a:t> </a:t>
            </a:r>
            <a:r>
              <a:rPr lang="cs-CZ" altLang="cs-CZ" sz="2600" dirty="0" smtClean="0"/>
              <a:t>ze studijního pobytu (elektronicky; odkaz na formulář přijde automaticky na e-mail uvedený v účastnické smlouvě)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600" dirty="0" smtClean="0">
                <a:sym typeface="Wingdings" panose="05000000000000000000" pitchFamily="2" charset="2"/>
              </a:rPr>
              <a:t> </a:t>
            </a:r>
            <a:r>
              <a:rPr lang="cs-CZ" altLang="cs-CZ" sz="2600" dirty="0" smtClean="0"/>
              <a:t>Uznání předmětů a zkoušek na VŠEM – nutnost   zaslat žádost prostřednictvím SIS VŠEM</a:t>
            </a:r>
          </a:p>
        </p:txBody>
      </p:sp>
      <p:pic>
        <p:nvPicPr>
          <p:cNvPr id="22532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8263"/>
            <a:ext cx="14033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tx2"/>
                </a:solidFill>
              </a:rPr>
              <a:t>Partnerské státy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Belgie</a:t>
            </a:r>
          </a:p>
          <a:p>
            <a:pPr>
              <a:defRPr/>
            </a:pPr>
            <a:r>
              <a:rPr lang="cs-CZ" sz="2400" dirty="0" smtClean="0"/>
              <a:t>Bulharsko</a:t>
            </a:r>
          </a:p>
          <a:p>
            <a:pPr>
              <a:defRPr/>
            </a:pPr>
            <a:r>
              <a:rPr lang="cs-CZ" sz="2400" dirty="0" smtClean="0"/>
              <a:t>Francie</a:t>
            </a:r>
          </a:p>
          <a:p>
            <a:pPr>
              <a:defRPr/>
            </a:pPr>
            <a:r>
              <a:rPr lang="cs-CZ" sz="2400" dirty="0"/>
              <a:t>Island</a:t>
            </a:r>
          </a:p>
          <a:p>
            <a:pPr>
              <a:defRPr/>
            </a:pPr>
            <a:r>
              <a:rPr lang="cs-CZ" sz="2400" dirty="0"/>
              <a:t>Itálie</a:t>
            </a:r>
          </a:p>
          <a:p>
            <a:pPr>
              <a:defRPr/>
            </a:pPr>
            <a:r>
              <a:rPr lang="cs-CZ" sz="2400" dirty="0"/>
              <a:t>Kypr</a:t>
            </a:r>
          </a:p>
          <a:p>
            <a:pPr>
              <a:defRPr/>
            </a:pPr>
            <a:r>
              <a:rPr lang="cs-CZ" sz="2400" dirty="0"/>
              <a:t>Litva</a:t>
            </a:r>
          </a:p>
          <a:p>
            <a:pPr>
              <a:defRPr/>
            </a:pPr>
            <a:r>
              <a:rPr lang="cs-CZ" sz="2400" dirty="0"/>
              <a:t>Lotyško</a:t>
            </a:r>
          </a:p>
          <a:p>
            <a:pPr>
              <a:defRPr/>
            </a:pPr>
            <a:r>
              <a:rPr lang="cs-CZ" sz="2400" dirty="0" smtClean="0"/>
              <a:t>Makedonie</a:t>
            </a:r>
          </a:p>
          <a:p>
            <a:pPr>
              <a:defRPr/>
            </a:pPr>
            <a:r>
              <a:rPr lang="cs-CZ" sz="2400" dirty="0" smtClean="0"/>
              <a:t>Německo</a:t>
            </a:r>
            <a:endParaRPr lang="cs-CZ" sz="2400" dirty="0"/>
          </a:p>
          <a:p>
            <a:pPr>
              <a:defRPr/>
            </a:pPr>
            <a:endParaRPr lang="cs-CZ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600" dirty="0" smtClean="0"/>
          </a:p>
        </p:txBody>
      </p:sp>
      <p:sp>
        <p:nvSpPr>
          <p:cNvPr id="2355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sz="2400" smtClean="0"/>
              <a:t>Norsko</a:t>
            </a:r>
          </a:p>
          <a:p>
            <a:r>
              <a:rPr lang="cs-CZ" altLang="cs-CZ" sz="2400" smtClean="0"/>
              <a:t>Polsko</a:t>
            </a:r>
          </a:p>
          <a:p>
            <a:r>
              <a:rPr lang="cs-CZ" altLang="cs-CZ" sz="2400" smtClean="0"/>
              <a:t>Portugalsko</a:t>
            </a:r>
          </a:p>
          <a:p>
            <a:r>
              <a:rPr lang="cs-CZ" altLang="cs-CZ" sz="2400" smtClean="0"/>
              <a:t>Rakousko</a:t>
            </a:r>
          </a:p>
          <a:p>
            <a:r>
              <a:rPr lang="cs-CZ" altLang="cs-CZ" sz="2400" smtClean="0"/>
              <a:t>Rumunsko</a:t>
            </a:r>
          </a:p>
          <a:p>
            <a:r>
              <a:rPr lang="cs-CZ" altLang="cs-CZ" sz="2400" smtClean="0"/>
              <a:t>Řecko</a:t>
            </a:r>
          </a:p>
          <a:p>
            <a:r>
              <a:rPr lang="cs-CZ" altLang="cs-CZ" sz="2400" smtClean="0"/>
              <a:t>Slovensko</a:t>
            </a:r>
          </a:p>
          <a:p>
            <a:r>
              <a:rPr lang="cs-CZ" altLang="cs-CZ" sz="2400" smtClean="0"/>
              <a:t>Španělsko</a:t>
            </a:r>
          </a:p>
          <a:p>
            <a:r>
              <a:rPr lang="cs-CZ" altLang="cs-CZ" sz="2400" smtClean="0"/>
              <a:t>Turecko</a:t>
            </a:r>
          </a:p>
        </p:txBody>
      </p:sp>
      <p:pic>
        <p:nvPicPr>
          <p:cNvPr id="23557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44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60648"/>
            <a:ext cx="4732941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1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altLang="cs-CZ" b="1" dirty="0" smtClean="0">
                <a:solidFill>
                  <a:schemeClr val="tx2"/>
                </a:solidFill>
              </a:rPr>
              <a:t>Praktické informace</a:t>
            </a:r>
          </a:p>
        </p:txBody>
      </p:sp>
      <p:sp>
        <p:nvSpPr>
          <p:cNvPr id="25603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endParaRPr lang="cs-CZ" altLang="cs-CZ" dirty="0" smtClean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altLang="cs-CZ" sz="2800" dirty="0" smtClean="0"/>
              <a:t>Student, který vycestuje na studijní pobyt do </a:t>
            </a:r>
            <a:r>
              <a:rPr lang="cs-CZ" altLang="cs-CZ" sz="2800" b="1" dirty="0" smtClean="0"/>
              <a:t>země svého původu </a:t>
            </a:r>
            <a:r>
              <a:rPr lang="cs-CZ" altLang="cs-CZ" sz="2800" dirty="0" smtClean="0"/>
              <a:t>má status </a:t>
            </a:r>
            <a:r>
              <a:rPr lang="cs-CZ" altLang="cs-CZ" sz="2800" b="1" dirty="0" err="1" smtClean="0"/>
              <a:t>zero</a:t>
            </a:r>
            <a:r>
              <a:rPr lang="cs-CZ" altLang="cs-CZ" sz="2800" b="1" dirty="0" smtClean="0"/>
              <a:t> grant studenta </a:t>
            </a:r>
            <a:r>
              <a:rPr lang="cs-CZ" altLang="cs-CZ" sz="2800" dirty="0" smtClean="0"/>
              <a:t>(bez finanční podpory).</a:t>
            </a:r>
            <a:endParaRPr lang="cs-CZ" altLang="cs-CZ" sz="2800" b="1" dirty="0" smtClean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altLang="cs-CZ" sz="2800" dirty="0" smtClean="0"/>
              <a:t>Finanční prostředky na zahraniční pobyt se vyplácí pouze na </a:t>
            </a:r>
            <a:r>
              <a:rPr lang="cs-CZ" altLang="cs-CZ" sz="2800" b="1" dirty="0" smtClean="0"/>
              <a:t>bankovní účty</a:t>
            </a:r>
            <a:r>
              <a:rPr lang="cs-CZ" altLang="cs-CZ" sz="2800" dirty="0" smtClean="0"/>
              <a:t> vedené na jméno příjemce finanční podpory.</a:t>
            </a:r>
          </a:p>
          <a:p>
            <a:pPr marL="636588" lvl="1" indent="-457200">
              <a:buFont typeface="Arial" panose="020B0604020202020204" pitchFamily="34" charset="0"/>
              <a:buChar char="•"/>
            </a:pPr>
            <a:endParaRPr lang="cs-CZ" altLang="cs-CZ" dirty="0" smtClean="0"/>
          </a:p>
        </p:txBody>
      </p:sp>
      <p:pic>
        <p:nvPicPr>
          <p:cNvPr id="25604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44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accent5"/>
                </a:solidFill>
              </a:rPr>
              <a:t>Erasmus+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Program ERASMUS+ se zaměřuje na spolupráci vysokoškolských institucí a vysokoškolských institucí s podniky. </a:t>
            </a:r>
          </a:p>
          <a:p>
            <a:r>
              <a:rPr lang="cs-CZ" altLang="cs-CZ" smtClean="0"/>
              <a:t>Program Erasmus je pojmenován po </a:t>
            </a:r>
            <a:r>
              <a:rPr lang="cs-CZ" altLang="cs-CZ" b="1" smtClean="0"/>
              <a:t>Erasmu Rotterdamském</a:t>
            </a:r>
            <a:r>
              <a:rPr lang="cs-CZ" altLang="cs-CZ" smtClean="0"/>
              <a:t> (1466 - 1536), holandském mysliteli, humanistovi a teologovi</a:t>
            </a:r>
          </a:p>
        </p:txBody>
      </p:sp>
      <p:pic>
        <p:nvPicPr>
          <p:cNvPr id="6148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63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tx2"/>
                </a:solidFill>
              </a:rPr>
              <a:t>Erasmus+ odkazy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  <a:defRPr/>
            </a:pPr>
            <a:endParaRPr lang="cs-CZ" sz="2600" dirty="0"/>
          </a:p>
          <a:p>
            <a:pPr marL="179388" lvl="1" indent="0">
              <a:buFont typeface="Arial" panose="020B0604020202020204" pitchFamily="34" charset="0"/>
              <a:buNone/>
              <a:defRPr/>
            </a:pPr>
            <a:r>
              <a:rPr lang="cs-CZ" sz="1600" dirty="0" smtClean="0"/>
              <a:t>Webové stránky VŠEM:</a:t>
            </a:r>
            <a:endParaRPr lang="cs-CZ" sz="1600" dirty="0"/>
          </a:p>
          <a:p>
            <a:pPr marL="179388" lvl="1" indent="0">
              <a:buFont typeface="Arial" panose="020B0604020202020204" pitchFamily="34" charset="0"/>
              <a:buNone/>
              <a:defRPr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www.vsem.cz/erasmus-evropa-eu.html</a:t>
            </a:r>
            <a:endParaRPr lang="cs-CZ" sz="1600" dirty="0" smtClean="0"/>
          </a:p>
          <a:p>
            <a:pPr marL="179388" lvl="1" indent="0">
              <a:buFont typeface="Arial" panose="020B0604020202020204" pitchFamily="34" charset="0"/>
              <a:buNone/>
              <a:defRPr/>
            </a:pPr>
            <a:endParaRPr lang="cs-CZ" sz="1600" dirty="0" smtClean="0"/>
          </a:p>
          <a:p>
            <a:pPr marL="179388" lvl="1" indent="0">
              <a:buFont typeface="Arial" panose="020B0604020202020204" pitchFamily="34" charset="0"/>
              <a:buNone/>
              <a:defRPr/>
            </a:pPr>
            <a:r>
              <a:rPr lang="cs-CZ" sz="1600" dirty="0" smtClean="0"/>
              <a:t>Webové stránky NAEP:</a:t>
            </a:r>
          </a:p>
          <a:p>
            <a:pPr marL="179388" lvl="1" indent="0">
              <a:buFont typeface="Arial" panose="020B0604020202020204" pitchFamily="34" charset="0"/>
              <a:buNone/>
              <a:defRPr/>
            </a:pP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www.naerasmusplus.cz/cz/mobilita-osob-vysokoskolske-vzdelavani/pro-studenty</a:t>
            </a:r>
            <a:r>
              <a:rPr lang="cs-CZ" sz="1600" dirty="0" smtClean="0">
                <a:hlinkClick r:id="rId3"/>
              </a:rPr>
              <a:t>/</a:t>
            </a:r>
            <a:endParaRPr lang="cs-CZ" sz="1600" dirty="0" smtClean="0"/>
          </a:p>
          <a:p>
            <a:pPr marL="179388" lvl="1" indent="0"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0" indent="0">
              <a:buNone/>
            </a:pPr>
            <a:r>
              <a:rPr lang="cs-CZ" sz="1600" dirty="0" smtClean="0"/>
              <a:t>   Databáze závěrečných zpráv:</a:t>
            </a:r>
            <a:endParaRPr lang="cs-CZ" sz="1600" dirty="0"/>
          </a:p>
          <a:p>
            <a:pPr marL="0" indent="0">
              <a:buNone/>
            </a:pPr>
            <a:r>
              <a:rPr lang="cs-CZ" sz="1600" u="sng" dirty="0" smtClean="0">
                <a:hlinkClick r:id="rId4"/>
              </a:rPr>
              <a:t>   http</a:t>
            </a:r>
            <a:r>
              <a:rPr lang="cs-CZ" sz="1600" u="sng" dirty="0">
                <a:hlinkClick r:id="rId4"/>
              </a:rPr>
              <a:t>://erasmus-databaze.naep.cz/modules/erasmus</a:t>
            </a:r>
            <a:r>
              <a:rPr lang="cs-CZ" sz="1600" u="sng" dirty="0" smtClean="0">
                <a:hlinkClick r:id="rId4"/>
              </a:rPr>
              <a:t>/</a:t>
            </a:r>
            <a:endParaRPr lang="cs-CZ" sz="1600" u="sng" dirty="0" smtClean="0"/>
          </a:p>
          <a:p>
            <a:pPr marL="0" indent="0">
              <a:buNone/>
            </a:pPr>
            <a:endParaRPr lang="cs-CZ" sz="1600" dirty="0"/>
          </a:p>
          <a:p>
            <a:pPr marL="179388" lvl="1" indent="0">
              <a:buFont typeface="Arial" panose="020B0604020202020204" pitchFamily="34" charset="0"/>
              <a:buNone/>
              <a:defRPr/>
            </a:pPr>
            <a:r>
              <a:rPr lang="cs-CZ" sz="1600" dirty="0" smtClean="0"/>
              <a:t>Nabídka stáží:</a:t>
            </a:r>
          </a:p>
          <a:p>
            <a:pPr marL="179388" lvl="1" indent="0">
              <a:buNone/>
              <a:defRPr/>
            </a:pPr>
            <a:r>
              <a:rPr lang="cs-CZ" sz="1600" u="sng" dirty="0">
                <a:hlinkClick r:id="rId5"/>
              </a:rPr>
              <a:t>https://erasmusintern.org/</a:t>
            </a:r>
            <a:endParaRPr lang="cs-CZ" sz="1600" u="sng" dirty="0"/>
          </a:p>
          <a:p>
            <a:pPr marL="179388" lvl="1" indent="0"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179388" lvl="1" indent="0"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179388" lvl="1" indent="0"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26628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44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tx2"/>
                </a:solidFill>
              </a:rPr>
              <a:t>Erasmus+ kontakty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Mgr. Jana Bauernöplová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2600" dirty="0" smtClean="0"/>
              <a:t>Institucionální koordinátorka programu Erasmus+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cs-CZ" sz="2600" dirty="0"/>
          </a:p>
          <a:p>
            <a:pPr marL="358775" lvl="1" indent="-358775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Bc. Jana Procházková</a:t>
            </a:r>
          </a:p>
          <a:p>
            <a:pPr marL="758825" lvl="2" indent="-358775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Koordinátorka programu Erasmus+</a:t>
            </a:r>
          </a:p>
          <a:p>
            <a:pPr marL="758825" lvl="2" indent="-358775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hlinkClick r:id="rId2"/>
              </a:rPr>
              <a:t>SIS VŠEM/Studijní formuláře/žádost/dotaz</a:t>
            </a:r>
            <a:endParaRPr lang="cs-CZ" dirty="0"/>
          </a:p>
        </p:txBody>
      </p:sp>
      <p:pic>
        <p:nvPicPr>
          <p:cNvPr id="276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44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accent5"/>
                </a:solidFill>
              </a:rPr>
              <a:t>Proč vyjet?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Důvodů je mnoho… Zde je pár z nich:</a:t>
            </a:r>
          </a:p>
          <a:p>
            <a:r>
              <a:rPr lang="cs-CZ" altLang="cs-CZ" sz="2500" dirty="0" smtClean="0"/>
              <a:t>Větší motivace ke studiu</a:t>
            </a:r>
          </a:p>
          <a:p>
            <a:r>
              <a:rPr lang="cs-CZ" altLang="cs-CZ" sz="2500" dirty="0" smtClean="0"/>
              <a:t>Získání nezávislosti</a:t>
            </a:r>
          </a:p>
          <a:p>
            <a:r>
              <a:rPr lang="cs-CZ" altLang="cs-CZ" sz="2500" dirty="0" smtClean="0"/>
              <a:t>Studijní pobyt není „prázdným" rokem - započítává se do studia</a:t>
            </a:r>
          </a:p>
          <a:p>
            <a:r>
              <a:rPr lang="cs-CZ" altLang="cs-CZ" sz="2500" dirty="0" smtClean="0"/>
              <a:t>Přístup k mnohem širšímu spektru předmětů než na domácí škole</a:t>
            </a:r>
          </a:p>
          <a:p>
            <a:r>
              <a:rPr lang="cs-CZ" altLang="cs-CZ" sz="2500" dirty="0" smtClean="0"/>
              <a:t> Zviditelnění na trhu práce</a:t>
            </a:r>
          </a:p>
          <a:p>
            <a:r>
              <a:rPr lang="cs-CZ" altLang="cs-CZ" sz="2500" dirty="0" smtClean="0"/>
              <a:t> Zlepšení jazykových dovedností</a:t>
            </a:r>
          </a:p>
          <a:p>
            <a:r>
              <a:rPr lang="cs-CZ" altLang="cs-CZ" sz="2500" dirty="0" smtClean="0"/>
              <a:t>Je to zábava :-)</a:t>
            </a:r>
          </a:p>
          <a:p>
            <a:pPr lvl="1"/>
            <a:endParaRPr lang="cs-CZ" altLang="cs-CZ" dirty="0" smtClean="0"/>
          </a:p>
        </p:txBody>
      </p:sp>
      <p:pic>
        <p:nvPicPr>
          <p:cNvPr id="7172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63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accent5"/>
                </a:solidFill>
              </a:rPr>
              <a:t>Podmínky účasti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2800" dirty="0" smtClean="0"/>
          </a:p>
          <a:p>
            <a:pPr algn="just"/>
            <a:r>
              <a:rPr lang="cs-CZ" altLang="cs-CZ" sz="2800" dirty="0" smtClean="0"/>
              <a:t>Student je zapsán k Bc. nebo Mgr. v prezenční </a:t>
            </a:r>
          </a:p>
          <a:p>
            <a:pPr marL="0" indent="0" algn="just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či kombinované formě studia.</a:t>
            </a:r>
          </a:p>
          <a:p>
            <a:pPr algn="just"/>
            <a:r>
              <a:rPr lang="cs-CZ" altLang="cs-CZ" sz="2800" dirty="0" smtClean="0"/>
              <a:t>U studijních pobytů platí, že v době výjezdu je </a:t>
            </a:r>
          </a:p>
          <a:p>
            <a:pPr marL="0" indent="0" algn="just">
              <a:buNone/>
            </a:pPr>
            <a:r>
              <a:rPr lang="cs-CZ" altLang="cs-CZ" sz="2800" dirty="0" smtClean="0"/>
              <a:t>    min. ve </a:t>
            </a:r>
            <a:r>
              <a:rPr lang="cs-CZ" altLang="cs-CZ" sz="2800" b="1" dirty="0" smtClean="0"/>
              <a:t>2. ročníku studia.</a:t>
            </a:r>
            <a:endParaRPr lang="cs-CZ" altLang="cs-CZ" sz="2800" dirty="0" smtClean="0"/>
          </a:p>
          <a:p>
            <a:pPr algn="just"/>
            <a:r>
              <a:rPr lang="cs-CZ" altLang="cs-CZ" sz="2800" b="1" dirty="0" smtClean="0"/>
              <a:t>Žádná věková hranice pro využití studijního pobytu nebo praktické stáže neexistuje.</a:t>
            </a:r>
            <a:endParaRPr lang="cs-CZ" altLang="cs-CZ" sz="2800" dirty="0" smtClean="0"/>
          </a:p>
        </p:txBody>
      </p:sp>
      <p:pic>
        <p:nvPicPr>
          <p:cNvPr id="8196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6363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accent5"/>
                </a:solidFill>
              </a:rPr>
              <a:t>Erasmus+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sz="2800" dirty="0" smtClean="0"/>
              <a:t>Program Erasmus+ nabízí studentům </a:t>
            </a:r>
            <a:br>
              <a:rPr lang="cs-CZ" sz="2800" dirty="0" smtClean="0"/>
            </a:br>
            <a:r>
              <a:rPr lang="cs-CZ" sz="2800" u="sng" dirty="0" smtClean="0"/>
              <a:t>3 typy aktivit</a:t>
            </a:r>
            <a:r>
              <a:rPr lang="cs-CZ" sz="2800" dirty="0" smtClean="0"/>
              <a:t>: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cs-CZ" sz="2800" b="1" dirty="0" smtClean="0"/>
              <a:t>Studijní pobyt</a:t>
            </a:r>
            <a:r>
              <a:rPr lang="cs-CZ" sz="2800" dirty="0" smtClean="0"/>
              <a:t> 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cs-CZ" sz="2800" b="1" dirty="0" smtClean="0"/>
              <a:t>Praktická stáž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cs-CZ" sz="2800" b="1" dirty="0" smtClean="0"/>
              <a:t>Absolventská stáž</a:t>
            </a:r>
            <a:endParaRPr lang="cs-CZ" sz="2800" dirty="0" smtClean="0"/>
          </a:p>
        </p:txBody>
      </p:sp>
      <p:pic>
        <p:nvPicPr>
          <p:cNvPr id="9220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4463"/>
            <a:ext cx="1401762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chemeClr val="accent5"/>
                </a:solidFill>
              </a:rPr>
              <a:t>Erasmus+ aktivity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Student se může za dobu bakalářského 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i magisterského studia zúčastnit:</a:t>
            </a:r>
          </a:p>
          <a:p>
            <a:pPr marL="0" indent="0">
              <a:buNone/>
            </a:pPr>
            <a:endParaRPr lang="cs-CZ" alt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1x studijního pobytu </a:t>
            </a:r>
            <a:r>
              <a:rPr lang="cs-CZ" altLang="cs-CZ" dirty="0" smtClean="0"/>
              <a:t>(3-12 měsíců) </a:t>
            </a: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1x praktické stáže </a:t>
            </a:r>
            <a:r>
              <a:rPr lang="cs-CZ" altLang="cs-CZ" dirty="0" smtClean="0"/>
              <a:t>(2-12 měsíců)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(1x absolventské stáže)</a:t>
            </a:r>
          </a:p>
        </p:txBody>
      </p:sp>
      <p:pic>
        <p:nvPicPr>
          <p:cNvPr id="11268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4463"/>
            <a:ext cx="1401762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755650" y="501650"/>
            <a:ext cx="8229600" cy="1143000"/>
          </a:xfrm>
        </p:spPr>
        <p:txBody>
          <a:bodyPr/>
          <a:lstStyle/>
          <a:p>
            <a:r>
              <a:rPr lang="cs-CZ" altLang="cs-CZ" sz="4200" b="1" dirty="0" smtClean="0">
                <a:solidFill>
                  <a:schemeClr val="accent5"/>
                </a:solidFill>
              </a:rPr>
              <a:t>Erasmus+ studijní pobyt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 b="1" dirty="0" smtClean="0"/>
              <a:t>Délka studijního pobytu je minimálně 3 měsíce a maximálně 12 měsíců.</a:t>
            </a:r>
            <a:r>
              <a:rPr lang="cs-CZ" altLang="cs-CZ" sz="2600" dirty="0" smtClean="0"/>
              <a:t> </a:t>
            </a:r>
          </a:p>
          <a:p>
            <a:r>
              <a:rPr lang="cs-CZ" altLang="cs-CZ" sz="2600" dirty="0" smtClean="0"/>
              <a:t>Student obdrží </a:t>
            </a:r>
            <a:r>
              <a:rPr lang="cs-CZ" altLang="cs-CZ" sz="2600" b="1" dirty="0" smtClean="0"/>
              <a:t>stipendium</a:t>
            </a:r>
            <a:r>
              <a:rPr lang="cs-CZ" altLang="cs-CZ" sz="2600" dirty="0" smtClean="0"/>
              <a:t> (nemusí pokrýt veškeré náklady na studium v zahraničí, jedná se pouze o příspěvek).</a:t>
            </a:r>
          </a:p>
          <a:p>
            <a:r>
              <a:rPr lang="cs-CZ" altLang="cs-CZ" sz="2600" dirty="0" smtClean="0"/>
              <a:t>Student se může účastnit studijního pobytu i jako tzv. </a:t>
            </a:r>
            <a:r>
              <a:rPr lang="cs-CZ" altLang="cs-CZ" sz="2600" b="1" dirty="0" err="1" smtClean="0"/>
              <a:t>zero</a:t>
            </a:r>
            <a:r>
              <a:rPr lang="cs-CZ" altLang="cs-CZ" sz="2600" b="1" dirty="0" smtClean="0"/>
              <a:t>-grant student</a:t>
            </a:r>
            <a:r>
              <a:rPr lang="cs-CZ" altLang="cs-CZ" sz="2600" dirty="0" smtClean="0"/>
              <a:t>, tj. jako student, který má stejná práva a povinnosti jako řádný Erasmus+ student, nedostává však od vysílající instituce stipendium. </a:t>
            </a:r>
          </a:p>
        </p:txBody>
      </p:sp>
      <p:pic>
        <p:nvPicPr>
          <p:cNvPr id="13316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8438"/>
            <a:ext cx="1401763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8229600" cy="1143000"/>
          </a:xfrm>
        </p:spPr>
        <p:txBody>
          <a:bodyPr/>
          <a:lstStyle/>
          <a:p>
            <a:r>
              <a:rPr lang="cs-CZ" altLang="cs-CZ" sz="4000" b="1" dirty="0" smtClean="0">
                <a:solidFill>
                  <a:schemeClr val="accent5"/>
                </a:solidFill>
              </a:rPr>
              <a:t>Erasmus+ praktická stáž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42913" y="1492250"/>
            <a:ext cx="8229600" cy="4525963"/>
          </a:xfrm>
        </p:spPr>
        <p:txBody>
          <a:bodyPr/>
          <a:lstStyle/>
          <a:p>
            <a:r>
              <a:rPr lang="cs-CZ" altLang="cs-CZ" sz="2800" b="1" dirty="0" smtClean="0"/>
              <a:t>Minimální</a:t>
            </a:r>
            <a:r>
              <a:rPr lang="cs-CZ" altLang="cs-CZ" sz="2800" dirty="0" smtClean="0"/>
              <a:t> délka pracovní stáže jsou </a:t>
            </a:r>
            <a:r>
              <a:rPr lang="cs-CZ" altLang="cs-CZ" sz="2800" b="1" dirty="0"/>
              <a:t>2</a:t>
            </a:r>
            <a:r>
              <a:rPr lang="cs-CZ" altLang="cs-CZ" sz="2800" b="1" dirty="0" smtClean="0"/>
              <a:t> měsíce</a:t>
            </a:r>
            <a:r>
              <a:rPr lang="cs-CZ" altLang="cs-CZ" sz="2800" dirty="0" smtClean="0"/>
              <a:t>, </a:t>
            </a:r>
            <a:r>
              <a:rPr lang="cs-CZ" altLang="cs-CZ" sz="2800" b="1" dirty="0" smtClean="0"/>
              <a:t>maximální 12 měsíců</a:t>
            </a:r>
            <a:r>
              <a:rPr lang="cs-CZ" altLang="cs-CZ" sz="2800" dirty="0" smtClean="0"/>
              <a:t>. </a:t>
            </a:r>
          </a:p>
          <a:p>
            <a:r>
              <a:rPr lang="cs-CZ" altLang="cs-CZ" sz="2800" dirty="0" smtClean="0"/>
              <a:t>Praktická stáž se </a:t>
            </a:r>
            <a:r>
              <a:rPr lang="cs-CZ" altLang="cs-CZ" sz="2800" b="1" dirty="0" smtClean="0"/>
              <a:t>nesmí</a:t>
            </a:r>
            <a:r>
              <a:rPr lang="cs-CZ" altLang="cs-CZ" sz="2800" dirty="0" smtClean="0"/>
              <a:t> uskutečnit v institucích EU, organizacích spravujících programy EU a národních diplomatických misích (ambasády, konzuláty) domovské země studenta v zahraničí. </a:t>
            </a:r>
          </a:p>
          <a:p>
            <a:r>
              <a:rPr lang="cs-CZ" altLang="cs-CZ" sz="2800" dirty="0" smtClean="0"/>
              <a:t>Jedná se o práci na plný pracovní úvazek podle předem dohodnutého pracovního plánu.</a:t>
            </a:r>
          </a:p>
          <a:p>
            <a:r>
              <a:rPr lang="cs-CZ" altLang="cs-CZ" sz="2800" dirty="0" smtClean="0"/>
              <a:t>Student obdrží stipendium nebo se může praktické stáže účastnit jako </a:t>
            </a:r>
            <a:r>
              <a:rPr lang="cs-CZ" altLang="cs-CZ" sz="2800" dirty="0" err="1" smtClean="0"/>
              <a:t>zero</a:t>
            </a:r>
            <a:r>
              <a:rPr lang="cs-CZ" altLang="cs-CZ" sz="2800" dirty="0" smtClean="0"/>
              <a:t>-grant student.</a:t>
            </a:r>
          </a:p>
        </p:txBody>
      </p:sp>
      <p:pic>
        <p:nvPicPr>
          <p:cNvPr id="14340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6050"/>
            <a:ext cx="1401763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r>
              <a:rPr lang="cs-CZ" altLang="cs-CZ" sz="3600" b="1" dirty="0" smtClean="0">
                <a:solidFill>
                  <a:schemeClr val="accent5"/>
                </a:solidFill>
              </a:rPr>
              <a:t>Erasmus+ absolventská</a:t>
            </a:r>
            <a:br>
              <a:rPr lang="cs-CZ" altLang="cs-CZ" sz="3600" b="1" dirty="0" smtClean="0">
                <a:solidFill>
                  <a:schemeClr val="accent5"/>
                </a:solidFill>
              </a:rPr>
            </a:br>
            <a:r>
              <a:rPr lang="cs-CZ" altLang="cs-CZ" sz="3600" b="1" dirty="0" smtClean="0">
                <a:solidFill>
                  <a:schemeClr val="accent5"/>
                </a:solidFill>
              </a:rPr>
              <a:t> stáž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314325" y="1989138"/>
            <a:ext cx="8229600" cy="4525962"/>
          </a:xfrm>
        </p:spPr>
        <p:txBody>
          <a:bodyPr/>
          <a:lstStyle/>
          <a:p>
            <a:r>
              <a:rPr lang="cs-CZ" altLang="cs-CZ" sz="2800" dirty="0" smtClean="0"/>
              <a:t>Nově také existuje možnost realizace </a:t>
            </a:r>
            <a:r>
              <a:rPr lang="cs-CZ" altLang="cs-CZ" sz="2800" b="1" dirty="0" smtClean="0"/>
              <a:t>absolventské stáže. </a:t>
            </a:r>
          </a:p>
          <a:p>
            <a:r>
              <a:rPr lang="cs-CZ" altLang="cs-CZ" sz="2800" dirty="0" smtClean="0"/>
              <a:t>Absolventskou stáž je třeba uskutečnit </a:t>
            </a:r>
            <a:r>
              <a:rPr lang="cs-CZ" altLang="cs-CZ" sz="2800" b="1" dirty="0" smtClean="0"/>
              <a:t>do jednoho roku od ukončení studia </a:t>
            </a:r>
            <a:r>
              <a:rPr lang="cs-CZ" altLang="cs-CZ" sz="2800" dirty="0" smtClean="0"/>
              <a:t>(včetně délky stáže).</a:t>
            </a:r>
          </a:p>
          <a:p>
            <a:r>
              <a:rPr lang="cs-CZ" altLang="cs-CZ" sz="2800" dirty="0" smtClean="0"/>
              <a:t>Potřebné dokumenty je nutno podepsat ještě během studia na vysoké škole, v době podpisu dokumentů musí mít uchazeč stále statut studenta.</a:t>
            </a:r>
          </a:p>
        </p:txBody>
      </p:sp>
      <p:pic>
        <p:nvPicPr>
          <p:cNvPr id="1536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6050"/>
            <a:ext cx="1401763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Barva VŠEM">
      <a:dk1>
        <a:srgbClr val="595959"/>
      </a:dk1>
      <a:lt1>
        <a:srgbClr val="8FD400"/>
      </a:lt1>
      <a:dk2>
        <a:srgbClr val="0086B4"/>
      </a:dk2>
      <a:lt2>
        <a:srgbClr val="EEECE1"/>
      </a:lt2>
      <a:accent1>
        <a:srgbClr val="7F7F7F"/>
      </a:accent1>
      <a:accent2>
        <a:srgbClr val="595959"/>
      </a:accent2>
      <a:accent3>
        <a:srgbClr val="9BBB59"/>
      </a:accent3>
      <a:accent4>
        <a:srgbClr val="262626"/>
      </a:accent4>
      <a:accent5>
        <a:srgbClr val="0086B4"/>
      </a:accent5>
      <a:accent6>
        <a:srgbClr val="92D050"/>
      </a:accent6>
      <a:hlink>
        <a:srgbClr val="0000FF"/>
      </a:hlink>
      <a:folHlink>
        <a:srgbClr val="800080"/>
      </a:folHlink>
    </a:clrScheme>
    <a:fontScheme name="Styl VŠEM">
      <a:majorFont>
        <a:latin typeface="DINCE-Bold"/>
        <a:ea typeface=""/>
        <a:cs typeface=""/>
      </a:majorFont>
      <a:minorFont>
        <a:latin typeface="DINCE-Regular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</TotalTime>
  <Words>722</Words>
  <Application>Microsoft Office PowerPoint</Application>
  <PresentationFormat>Předvádění na obrazovce (4:3)</PresentationFormat>
  <Paragraphs>137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DINCE-Bold</vt:lpstr>
      <vt:lpstr>DINCE-Regular</vt:lpstr>
      <vt:lpstr>Verdana</vt:lpstr>
      <vt:lpstr>Wingdings</vt:lpstr>
      <vt:lpstr>Motiv sady Office</vt:lpstr>
      <vt:lpstr> Informační schůzka k programu </vt:lpstr>
      <vt:lpstr>Erasmus+</vt:lpstr>
      <vt:lpstr>Proč vyjet?</vt:lpstr>
      <vt:lpstr>Podmínky účasti</vt:lpstr>
      <vt:lpstr>Erasmus+ aktivity</vt:lpstr>
      <vt:lpstr>Erasmus+ aktivity</vt:lpstr>
      <vt:lpstr>Erasmus+ studijní pobyt</vt:lpstr>
      <vt:lpstr>Erasmus+ praktická stáž</vt:lpstr>
      <vt:lpstr>Erasmus+ absolventská  stáž</vt:lpstr>
      <vt:lpstr>Erasmus+ termíny</vt:lpstr>
      <vt:lpstr>Erasmus+ výběrové řízení</vt:lpstr>
      <vt:lpstr>Erasmus+ výběrové řízení</vt:lpstr>
      <vt:lpstr>Před odjezdem</vt:lpstr>
      <vt:lpstr>Online jazyková podpora</vt:lpstr>
      <vt:lpstr>Během pobytu</vt:lpstr>
      <vt:lpstr> Po návratu</vt:lpstr>
      <vt:lpstr>Partnerské státy</vt:lpstr>
      <vt:lpstr>Prezentace aplikace PowerPoint</vt:lpstr>
      <vt:lpstr>Praktické informace</vt:lpstr>
      <vt:lpstr>Erasmus+ odkazy</vt:lpstr>
      <vt:lpstr>Erasmus+ kontakty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 Buble</dc:creator>
  <cp:lastModifiedBy>Bauernöplová Jana</cp:lastModifiedBy>
  <cp:revision>147</cp:revision>
  <dcterms:created xsi:type="dcterms:W3CDTF">2009-06-03T13:19:19Z</dcterms:created>
  <dcterms:modified xsi:type="dcterms:W3CDTF">2018-02-28T09:13:59Z</dcterms:modified>
</cp:coreProperties>
</file>